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4.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2.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7" r:id="rId1"/>
  </p:sldMasterIdLst>
  <p:notesMasterIdLst>
    <p:notesMasterId r:id="rId64"/>
  </p:notesMasterIdLst>
  <p:handoutMasterIdLst>
    <p:handoutMasterId r:id="rId65"/>
  </p:handoutMasterIdLst>
  <p:sldIdLst>
    <p:sldId id="256" r:id="rId2"/>
    <p:sldId id="309" r:id="rId3"/>
    <p:sldId id="257" r:id="rId4"/>
    <p:sldId id="258" r:id="rId5"/>
    <p:sldId id="259" r:id="rId6"/>
    <p:sldId id="260" r:id="rId7"/>
    <p:sldId id="311" r:id="rId8"/>
    <p:sldId id="310" r:id="rId9"/>
    <p:sldId id="335" r:id="rId10"/>
    <p:sldId id="312" r:id="rId11"/>
    <p:sldId id="293" r:id="rId12"/>
    <p:sldId id="261" r:id="rId13"/>
    <p:sldId id="370" r:id="rId14"/>
    <p:sldId id="322" r:id="rId15"/>
    <p:sldId id="371" r:id="rId16"/>
    <p:sldId id="315" r:id="rId17"/>
    <p:sldId id="295" r:id="rId18"/>
    <p:sldId id="320" r:id="rId19"/>
    <p:sldId id="323" r:id="rId20"/>
    <p:sldId id="324" r:id="rId21"/>
    <p:sldId id="325" r:id="rId22"/>
    <p:sldId id="326" r:id="rId23"/>
    <p:sldId id="327" r:id="rId24"/>
    <p:sldId id="338" r:id="rId25"/>
    <p:sldId id="303" r:id="rId26"/>
    <p:sldId id="337" r:id="rId27"/>
    <p:sldId id="357" r:id="rId28"/>
    <p:sldId id="356" r:id="rId29"/>
    <p:sldId id="342" r:id="rId30"/>
    <p:sldId id="361" r:id="rId31"/>
    <p:sldId id="316" r:id="rId32"/>
    <p:sldId id="339" r:id="rId33"/>
    <p:sldId id="343" r:id="rId34"/>
    <p:sldId id="344" r:id="rId35"/>
    <p:sldId id="340" r:id="rId36"/>
    <p:sldId id="345" r:id="rId37"/>
    <p:sldId id="362" r:id="rId38"/>
    <p:sldId id="368" r:id="rId39"/>
    <p:sldId id="369" r:id="rId40"/>
    <p:sldId id="372" r:id="rId41"/>
    <p:sldId id="302" r:id="rId42"/>
    <p:sldId id="341" r:id="rId43"/>
    <p:sldId id="346" r:id="rId44"/>
    <p:sldId id="329" r:id="rId45"/>
    <p:sldId id="347" r:id="rId46"/>
    <p:sldId id="348" r:id="rId47"/>
    <p:sldId id="331" r:id="rId48"/>
    <p:sldId id="332" r:id="rId49"/>
    <p:sldId id="365" r:id="rId50"/>
    <p:sldId id="353" r:id="rId51"/>
    <p:sldId id="317" r:id="rId52"/>
    <p:sldId id="352" r:id="rId53"/>
    <p:sldId id="350" r:id="rId54"/>
    <p:sldId id="349" r:id="rId55"/>
    <p:sldId id="354" r:id="rId56"/>
    <p:sldId id="351" r:id="rId57"/>
    <p:sldId id="366" r:id="rId58"/>
    <p:sldId id="336" r:id="rId59"/>
    <p:sldId id="333" r:id="rId60"/>
    <p:sldId id="334" r:id="rId61"/>
    <p:sldId id="281" r:id="rId62"/>
    <p:sldId id="271" r:id="rId6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5A7CF4B-E18C-4C45-9D06-B477E5EC4DBE}" v="1588" dt="2021-11-02T02:05:20.825"/>
    <p1510:client id="{D20116FC-0F70-1C44-A540-0E6665356B1E}" v="116" dt="2021-11-02T01:51:39.41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21" autoAdjust="0"/>
    <p:restoredTop sz="94629"/>
  </p:normalViewPr>
  <p:slideViewPr>
    <p:cSldViewPr snapToGrid="0">
      <p:cViewPr varScale="1">
        <p:scale>
          <a:sx n="82" d="100"/>
          <a:sy n="82" d="100"/>
        </p:scale>
        <p:origin x="52" y="1672"/>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diagrams/_rels/data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4" Type="http://schemas.openxmlformats.org/officeDocument/2006/relationships/image" Target="../media/image7.svg"/></Relationships>
</file>

<file path=ppt/diagrams/_rels/drawing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4" Type="http://schemas.openxmlformats.org/officeDocument/2006/relationships/image" Target="../media/image7.sv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2A9F197-DE40-40E2-9450-4619EB3D789C}" type="doc">
      <dgm:prSet loTypeId="urn:microsoft.com/office/officeart/2008/layout/LinedList" loCatId="list" qsTypeId="urn:microsoft.com/office/officeart/2005/8/quickstyle/simple1" qsCatId="simple" csTypeId="urn:microsoft.com/office/officeart/2005/8/colors/colorful2" csCatId="colorful" phldr="1"/>
      <dgm:spPr/>
      <dgm:t>
        <a:bodyPr/>
        <a:lstStyle/>
        <a:p>
          <a:endParaRPr lang="en-US"/>
        </a:p>
      </dgm:t>
    </dgm:pt>
    <dgm:pt modelId="{98F50CEF-6F38-408A-89EA-1DD5BD3BAB5B}">
      <dgm:prSet/>
      <dgm:spPr/>
      <dgm:t>
        <a:bodyPr/>
        <a:lstStyle/>
        <a:p>
          <a:r>
            <a:rPr lang="en-US" dirty="0"/>
            <a:t>SQL Overview</a:t>
          </a:r>
        </a:p>
      </dgm:t>
    </dgm:pt>
    <dgm:pt modelId="{BA51229B-70E4-42C6-B924-2039C4FD642B}" type="parTrans" cxnId="{E4423AFB-2CF9-4484-959C-80277FAB0392}">
      <dgm:prSet/>
      <dgm:spPr/>
      <dgm:t>
        <a:bodyPr/>
        <a:lstStyle/>
        <a:p>
          <a:endParaRPr lang="en-US"/>
        </a:p>
      </dgm:t>
    </dgm:pt>
    <dgm:pt modelId="{3E1AF31D-4D25-4B2D-AB46-999D4FB95C22}" type="sibTrans" cxnId="{E4423AFB-2CF9-4484-959C-80277FAB0392}">
      <dgm:prSet/>
      <dgm:spPr/>
      <dgm:t>
        <a:bodyPr/>
        <a:lstStyle/>
        <a:p>
          <a:endParaRPr lang="en-US"/>
        </a:p>
      </dgm:t>
    </dgm:pt>
    <dgm:pt modelId="{1236E2AF-DD24-43B9-BCBD-15E68B94B451}">
      <dgm:prSet/>
      <dgm:spPr/>
      <dgm:t>
        <a:bodyPr/>
        <a:lstStyle/>
        <a:p>
          <a:r>
            <a:rPr lang="en-US" dirty="0"/>
            <a:t>Relational Databases				</a:t>
          </a:r>
        </a:p>
      </dgm:t>
    </dgm:pt>
    <dgm:pt modelId="{E924DCE7-F87C-4D62-BACD-7C11908FC2CF}" type="parTrans" cxnId="{58939A9C-0E55-4485-81C7-9E56D82989C2}">
      <dgm:prSet/>
      <dgm:spPr/>
      <dgm:t>
        <a:bodyPr/>
        <a:lstStyle/>
        <a:p>
          <a:endParaRPr lang="en-US"/>
        </a:p>
      </dgm:t>
    </dgm:pt>
    <dgm:pt modelId="{2221D332-1A3D-4522-B801-24AA202A06F1}" type="sibTrans" cxnId="{58939A9C-0E55-4485-81C7-9E56D82989C2}">
      <dgm:prSet/>
      <dgm:spPr/>
      <dgm:t>
        <a:bodyPr/>
        <a:lstStyle/>
        <a:p>
          <a:endParaRPr lang="en-US"/>
        </a:p>
      </dgm:t>
    </dgm:pt>
    <dgm:pt modelId="{8D095A56-0FBB-4932-8B9D-87DDFBF947E4}">
      <dgm:prSet/>
      <dgm:spPr/>
      <dgm:t>
        <a:bodyPr/>
        <a:lstStyle/>
        <a:p>
          <a:r>
            <a:rPr lang="en-US" dirty="0"/>
            <a:t>Databases</a:t>
          </a:r>
        </a:p>
      </dgm:t>
    </dgm:pt>
    <dgm:pt modelId="{031EFA70-A7AF-4987-B508-E3CDC5899745}" type="parTrans" cxnId="{16BD3FB0-2299-4DE1-8C92-DCB6A72FCACD}">
      <dgm:prSet/>
      <dgm:spPr/>
      <dgm:t>
        <a:bodyPr/>
        <a:lstStyle/>
        <a:p>
          <a:endParaRPr lang="en-US"/>
        </a:p>
      </dgm:t>
    </dgm:pt>
    <dgm:pt modelId="{38FC0C31-44A6-4F32-9DE6-9D366C0E42B9}" type="sibTrans" cxnId="{16BD3FB0-2299-4DE1-8C92-DCB6A72FCACD}">
      <dgm:prSet/>
      <dgm:spPr/>
      <dgm:t>
        <a:bodyPr/>
        <a:lstStyle/>
        <a:p>
          <a:endParaRPr lang="en-US"/>
        </a:p>
      </dgm:t>
    </dgm:pt>
    <dgm:pt modelId="{9A73AFFF-7FEC-4C5D-901B-72E596773E2F}">
      <dgm:prSet/>
      <dgm:spPr/>
      <dgm:t>
        <a:bodyPr/>
        <a:lstStyle/>
        <a:p>
          <a:r>
            <a:rPr lang="en-US" dirty="0"/>
            <a:t>Basics SQL Commands Hands-on</a:t>
          </a:r>
        </a:p>
      </dgm:t>
    </dgm:pt>
    <dgm:pt modelId="{DC4F075B-104E-42D6-B738-9AA33BDCE4C1}" type="parTrans" cxnId="{CC5FC394-6FD8-456B-80D0-821E407AF3DB}">
      <dgm:prSet/>
      <dgm:spPr/>
      <dgm:t>
        <a:bodyPr/>
        <a:lstStyle/>
        <a:p>
          <a:endParaRPr lang="en-US"/>
        </a:p>
      </dgm:t>
    </dgm:pt>
    <dgm:pt modelId="{6961C888-5475-463F-AFE5-DDE4273837D9}" type="sibTrans" cxnId="{CC5FC394-6FD8-456B-80D0-821E407AF3DB}">
      <dgm:prSet/>
      <dgm:spPr/>
      <dgm:t>
        <a:bodyPr/>
        <a:lstStyle/>
        <a:p>
          <a:endParaRPr lang="en-US"/>
        </a:p>
      </dgm:t>
    </dgm:pt>
    <dgm:pt modelId="{5D82AA14-609C-43AB-9780-F3B90639FD2E}">
      <dgm:prSet/>
      <dgm:spPr/>
      <dgm:t>
        <a:bodyPr/>
        <a:lstStyle/>
        <a:p>
          <a:r>
            <a:rPr lang="en-US" dirty="0"/>
            <a:t>Resources</a:t>
          </a:r>
        </a:p>
      </dgm:t>
    </dgm:pt>
    <dgm:pt modelId="{4F1FC0CB-DCC5-4D8E-B222-D112403A5CD3}" type="parTrans" cxnId="{636474DD-85BE-4148-9005-314B2D8C1109}">
      <dgm:prSet/>
      <dgm:spPr/>
      <dgm:t>
        <a:bodyPr/>
        <a:lstStyle/>
        <a:p>
          <a:endParaRPr lang="en-US"/>
        </a:p>
      </dgm:t>
    </dgm:pt>
    <dgm:pt modelId="{AB4514FD-21BB-4854-887B-5DFAC4C157BC}" type="sibTrans" cxnId="{636474DD-85BE-4148-9005-314B2D8C1109}">
      <dgm:prSet/>
      <dgm:spPr/>
      <dgm:t>
        <a:bodyPr/>
        <a:lstStyle/>
        <a:p>
          <a:endParaRPr lang="en-US"/>
        </a:p>
      </dgm:t>
    </dgm:pt>
    <dgm:pt modelId="{5B1812BF-317D-4498-9093-1DB172B0FE40}">
      <dgm:prSet/>
      <dgm:spPr/>
      <dgm:t>
        <a:bodyPr/>
        <a:lstStyle/>
        <a:p>
          <a:r>
            <a:rPr lang="en-US" dirty="0"/>
            <a:t>SQL Database Query Difference</a:t>
          </a:r>
        </a:p>
      </dgm:t>
    </dgm:pt>
    <dgm:pt modelId="{633D0618-2003-4590-B7A2-AD03EB7B528C}" type="parTrans" cxnId="{F4B35E12-C6FC-4794-B223-822C477D0B82}">
      <dgm:prSet/>
      <dgm:spPr/>
      <dgm:t>
        <a:bodyPr/>
        <a:lstStyle/>
        <a:p>
          <a:endParaRPr lang="en-US"/>
        </a:p>
      </dgm:t>
    </dgm:pt>
    <dgm:pt modelId="{93C648DE-C20B-4D29-8635-5B1B153FE24D}" type="sibTrans" cxnId="{F4B35E12-C6FC-4794-B223-822C477D0B82}">
      <dgm:prSet/>
      <dgm:spPr/>
      <dgm:t>
        <a:bodyPr/>
        <a:lstStyle/>
        <a:p>
          <a:endParaRPr lang="en-US"/>
        </a:p>
      </dgm:t>
    </dgm:pt>
    <dgm:pt modelId="{C5549C8F-CFB3-4E03-A127-BC91A8136CBB}">
      <dgm:prSet/>
      <dgm:spPr/>
      <dgm:t>
        <a:bodyPr/>
        <a:lstStyle/>
        <a:p>
          <a:r>
            <a:rPr lang="en-US" dirty="0"/>
            <a:t>Operation Order			</a:t>
          </a:r>
        </a:p>
      </dgm:t>
    </dgm:pt>
    <dgm:pt modelId="{F41D916D-87F2-4B35-81FB-EBE2615318A4}" type="parTrans" cxnId="{110A065A-74F0-42CE-9FA0-D5960380D228}">
      <dgm:prSet/>
      <dgm:spPr/>
      <dgm:t>
        <a:bodyPr/>
        <a:lstStyle/>
        <a:p>
          <a:endParaRPr lang="en-US"/>
        </a:p>
      </dgm:t>
    </dgm:pt>
    <dgm:pt modelId="{5B439A15-5A09-4EF2-B4F9-7CC9DFA0DEF2}" type="sibTrans" cxnId="{110A065A-74F0-42CE-9FA0-D5960380D228}">
      <dgm:prSet/>
      <dgm:spPr/>
      <dgm:t>
        <a:bodyPr/>
        <a:lstStyle/>
        <a:p>
          <a:endParaRPr lang="en-US"/>
        </a:p>
      </dgm:t>
    </dgm:pt>
    <dgm:pt modelId="{79B90CAF-CF60-490D-83EF-9A4AEEDD6E7B}">
      <dgm:prSet/>
      <dgm:spPr/>
      <dgm:t>
        <a:bodyPr/>
        <a:lstStyle/>
        <a:p>
          <a:r>
            <a:rPr lang="en-US" dirty="0"/>
            <a:t>Contact Info				</a:t>
          </a:r>
        </a:p>
      </dgm:t>
    </dgm:pt>
    <dgm:pt modelId="{A3A3BF23-5BC1-4566-AED0-C699482F3EAC}" type="parTrans" cxnId="{61FD0C43-92FB-4150-B70A-2D09EB24E028}">
      <dgm:prSet/>
      <dgm:spPr/>
      <dgm:t>
        <a:bodyPr/>
        <a:lstStyle/>
        <a:p>
          <a:endParaRPr lang="en-US"/>
        </a:p>
      </dgm:t>
    </dgm:pt>
    <dgm:pt modelId="{DAB43711-4A44-49D2-BAD8-32DB1AE885B8}" type="sibTrans" cxnId="{61FD0C43-92FB-4150-B70A-2D09EB24E028}">
      <dgm:prSet/>
      <dgm:spPr/>
      <dgm:t>
        <a:bodyPr/>
        <a:lstStyle/>
        <a:p>
          <a:endParaRPr lang="en-US"/>
        </a:p>
      </dgm:t>
    </dgm:pt>
    <dgm:pt modelId="{455324FB-3FE0-49BA-B14D-6384D6CDE89C}">
      <dgm:prSet/>
      <dgm:spPr/>
      <dgm:t>
        <a:bodyPr/>
        <a:lstStyle/>
        <a:p>
          <a:r>
            <a:rPr lang="en-US" dirty="0"/>
            <a:t>Basic SQL Statements	</a:t>
          </a:r>
        </a:p>
      </dgm:t>
    </dgm:pt>
    <dgm:pt modelId="{8E5E6AEB-15A1-45B6-BD13-27FB903334C1}" type="parTrans" cxnId="{AFCBAA86-34B8-4A2C-88EF-9F1FAAD1EF6C}">
      <dgm:prSet/>
      <dgm:spPr/>
      <dgm:t>
        <a:bodyPr/>
        <a:lstStyle/>
        <a:p>
          <a:endParaRPr lang="en-US"/>
        </a:p>
      </dgm:t>
    </dgm:pt>
    <dgm:pt modelId="{39A88F21-C09E-40AC-80B5-CAFE95E94752}" type="sibTrans" cxnId="{AFCBAA86-34B8-4A2C-88EF-9F1FAAD1EF6C}">
      <dgm:prSet/>
      <dgm:spPr/>
      <dgm:t>
        <a:bodyPr/>
        <a:lstStyle/>
        <a:p>
          <a:endParaRPr lang="en-US"/>
        </a:p>
      </dgm:t>
    </dgm:pt>
    <dgm:pt modelId="{2B6E818D-ABC5-4B42-8112-EE302C355E93}" type="pres">
      <dgm:prSet presAssocID="{62A9F197-DE40-40E2-9450-4619EB3D789C}" presName="vert0" presStyleCnt="0">
        <dgm:presLayoutVars>
          <dgm:dir/>
          <dgm:animOne val="branch"/>
          <dgm:animLvl val="lvl"/>
        </dgm:presLayoutVars>
      </dgm:prSet>
      <dgm:spPr/>
    </dgm:pt>
    <dgm:pt modelId="{B39B93A7-D0C9-4ADB-801F-B24B3DDFCF33}" type="pres">
      <dgm:prSet presAssocID="{98F50CEF-6F38-408A-89EA-1DD5BD3BAB5B}" presName="thickLine" presStyleLbl="alignNode1" presStyleIdx="0" presStyleCnt="9"/>
      <dgm:spPr/>
    </dgm:pt>
    <dgm:pt modelId="{21CEE1BD-5E79-4246-88A5-A9C564E23122}" type="pres">
      <dgm:prSet presAssocID="{98F50CEF-6F38-408A-89EA-1DD5BD3BAB5B}" presName="horz1" presStyleCnt="0"/>
      <dgm:spPr/>
    </dgm:pt>
    <dgm:pt modelId="{87F4DAF1-DB49-412B-8D5A-A18A50115E11}" type="pres">
      <dgm:prSet presAssocID="{98F50CEF-6F38-408A-89EA-1DD5BD3BAB5B}" presName="tx1" presStyleLbl="revTx" presStyleIdx="0" presStyleCnt="9"/>
      <dgm:spPr/>
    </dgm:pt>
    <dgm:pt modelId="{F3B9C108-17EC-45FD-85C0-E8B5F5B04FF6}" type="pres">
      <dgm:prSet presAssocID="{98F50CEF-6F38-408A-89EA-1DD5BD3BAB5B}" presName="vert1" presStyleCnt="0"/>
      <dgm:spPr/>
    </dgm:pt>
    <dgm:pt modelId="{2BD3EFB8-F18E-42E7-A17F-3F948A348072}" type="pres">
      <dgm:prSet presAssocID="{1236E2AF-DD24-43B9-BCBD-15E68B94B451}" presName="thickLine" presStyleLbl="alignNode1" presStyleIdx="1" presStyleCnt="9"/>
      <dgm:spPr/>
    </dgm:pt>
    <dgm:pt modelId="{894D1A18-A8AA-4522-B5E5-3147F133DA69}" type="pres">
      <dgm:prSet presAssocID="{1236E2AF-DD24-43B9-BCBD-15E68B94B451}" presName="horz1" presStyleCnt="0"/>
      <dgm:spPr/>
    </dgm:pt>
    <dgm:pt modelId="{2AA2FBB7-28D1-40EB-AD6C-1C71F6CE6B3C}" type="pres">
      <dgm:prSet presAssocID="{1236E2AF-DD24-43B9-BCBD-15E68B94B451}" presName="tx1" presStyleLbl="revTx" presStyleIdx="1" presStyleCnt="9"/>
      <dgm:spPr/>
    </dgm:pt>
    <dgm:pt modelId="{A69C313D-3AA2-4F0D-A457-BFB23AF52E94}" type="pres">
      <dgm:prSet presAssocID="{1236E2AF-DD24-43B9-BCBD-15E68B94B451}" presName="vert1" presStyleCnt="0"/>
      <dgm:spPr/>
    </dgm:pt>
    <dgm:pt modelId="{424220C1-A9C7-4193-AAC1-6FA6FD9CD95E}" type="pres">
      <dgm:prSet presAssocID="{8D095A56-0FBB-4932-8B9D-87DDFBF947E4}" presName="thickLine" presStyleLbl="alignNode1" presStyleIdx="2" presStyleCnt="9"/>
      <dgm:spPr/>
    </dgm:pt>
    <dgm:pt modelId="{3DF63EA7-AF03-4099-8404-824ED768011C}" type="pres">
      <dgm:prSet presAssocID="{8D095A56-0FBB-4932-8B9D-87DDFBF947E4}" presName="horz1" presStyleCnt="0"/>
      <dgm:spPr/>
    </dgm:pt>
    <dgm:pt modelId="{733FA510-D743-4AFE-99EA-770A3E6D9ACF}" type="pres">
      <dgm:prSet presAssocID="{8D095A56-0FBB-4932-8B9D-87DDFBF947E4}" presName="tx1" presStyleLbl="revTx" presStyleIdx="2" presStyleCnt="9"/>
      <dgm:spPr/>
    </dgm:pt>
    <dgm:pt modelId="{D53E5CB7-9613-46DA-A9DA-298DF2C73815}" type="pres">
      <dgm:prSet presAssocID="{8D095A56-0FBB-4932-8B9D-87DDFBF947E4}" presName="vert1" presStyleCnt="0"/>
      <dgm:spPr/>
    </dgm:pt>
    <dgm:pt modelId="{80DC437B-F17D-4821-BED8-659B59C6ED93}" type="pres">
      <dgm:prSet presAssocID="{455324FB-3FE0-49BA-B14D-6384D6CDE89C}" presName="thickLine" presStyleLbl="alignNode1" presStyleIdx="3" presStyleCnt="9"/>
      <dgm:spPr/>
    </dgm:pt>
    <dgm:pt modelId="{FDDCC6FE-11D3-45AA-9651-420A5EEC8977}" type="pres">
      <dgm:prSet presAssocID="{455324FB-3FE0-49BA-B14D-6384D6CDE89C}" presName="horz1" presStyleCnt="0"/>
      <dgm:spPr/>
    </dgm:pt>
    <dgm:pt modelId="{15138E20-1FFE-4B7A-ABCC-758BA6601790}" type="pres">
      <dgm:prSet presAssocID="{455324FB-3FE0-49BA-B14D-6384D6CDE89C}" presName="tx1" presStyleLbl="revTx" presStyleIdx="3" presStyleCnt="9"/>
      <dgm:spPr/>
    </dgm:pt>
    <dgm:pt modelId="{3DD44833-B790-4ABF-AB90-487C0F8C24AA}" type="pres">
      <dgm:prSet presAssocID="{455324FB-3FE0-49BA-B14D-6384D6CDE89C}" presName="vert1" presStyleCnt="0"/>
      <dgm:spPr/>
    </dgm:pt>
    <dgm:pt modelId="{3B277159-251F-4C9B-8FCC-48297A68C335}" type="pres">
      <dgm:prSet presAssocID="{5B1812BF-317D-4498-9093-1DB172B0FE40}" presName="thickLine" presStyleLbl="alignNode1" presStyleIdx="4" presStyleCnt="9"/>
      <dgm:spPr/>
    </dgm:pt>
    <dgm:pt modelId="{0663AB76-8AF9-4C89-8BD4-72A0FC0126AE}" type="pres">
      <dgm:prSet presAssocID="{5B1812BF-317D-4498-9093-1DB172B0FE40}" presName="horz1" presStyleCnt="0"/>
      <dgm:spPr/>
    </dgm:pt>
    <dgm:pt modelId="{9096F544-3C6A-469B-AAFE-099CAC268480}" type="pres">
      <dgm:prSet presAssocID="{5B1812BF-317D-4498-9093-1DB172B0FE40}" presName="tx1" presStyleLbl="revTx" presStyleIdx="4" presStyleCnt="9"/>
      <dgm:spPr/>
    </dgm:pt>
    <dgm:pt modelId="{7ED33233-383A-4664-BAD6-139CBC4D465B}" type="pres">
      <dgm:prSet presAssocID="{5B1812BF-317D-4498-9093-1DB172B0FE40}" presName="vert1" presStyleCnt="0"/>
      <dgm:spPr/>
    </dgm:pt>
    <dgm:pt modelId="{FA9F053C-1044-460E-96D0-F51CEFC558EE}" type="pres">
      <dgm:prSet presAssocID="{9A73AFFF-7FEC-4C5D-901B-72E596773E2F}" presName="thickLine" presStyleLbl="alignNode1" presStyleIdx="5" presStyleCnt="9"/>
      <dgm:spPr/>
    </dgm:pt>
    <dgm:pt modelId="{0C98C0CB-971C-42FE-BEEB-7D017FF54996}" type="pres">
      <dgm:prSet presAssocID="{9A73AFFF-7FEC-4C5D-901B-72E596773E2F}" presName="horz1" presStyleCnt="0"/>
      <dgm:spPr/>
    </dgm:pt>
    <dgm:pt modelId="{4B49CDF9-C227-40B8-B77A-96D67E01C2DA}" type="pres">
      <dgm:prSet presAssocID="{9A73AFFF-7FEC-4C5D-901B-72E596773E2F}" presName="tx1" presStyleLbl="revTx" presStyleIdx="5" presStyleCnt="9"/>
      <dgm:spPr/>
    </dgm:pt>
    <dgm:pt modelId="{7E9B747F-65A8-4146-A33A-0135990C39F6}" type="pres">
      <dgm:prSet presAssocID="{9A73AFFF-7FEC-4C5D-901B-72E596773E2F}" presName="vert1" presStyleCnt="0"/>
      <dgm:spPr/>
    </dgm:pt>
    <dgm:pt modelId="{2F4A7A3F-64CE-4050-93B0-1604D7C7141C}" type="pres">
      <dgm:prSet presAssocID="{C5549C8F-CFB3-4E03-A127-BC91A8136CBB}" presName="thickLine" presStyleLbl="alignNode1" presStyleIdx="6" presStyleCnt="9"/>
      <dgm:spPr/>
    </dgm:pt>
    <dgm:pt modelId="{AA2A9EE9-BC20-4A4C-95D5-0FF526F3B011}" type="pres">
      <dgm:prSet presAssocID="{C5549C8F-CFB3-4E03-A127-BC91A8136CBB}" presName="horz1" presStyleCnt="0"/>
      <dgm:spPr/>
    </dgm:pt>
    <dgm:pt modelId="{8B697B10-352D-48C5-9A81-BDB854B4D3DF}" type="pres">
      <dgm:prSet presAssocID="{C5549C8F-CFB3-4E03-A127-BC91A8136CBB}" presName="tx1" presStyleLbl="revTx" presStyleIdx="6" presStyleCnt="9"/>
      <dgm:spPr/>
    </dgm:pt>
    <dgm:pt modelId="{12415A9B-C927-402A-ACE7-F5E9DF813990}" type="pres">
      <dgm:prSet presAssocID="{C5549C8F-CFB3-4E03-A127-BC91A8136CBB}" presName="vert1" presStyleCnt="0"/>
      <dgm:spPr/>
    </dgm:pt>
    <dgm:pt modelId="{7A169D07-AAA1-4D4D-8C19-90A6DE9128F5}" type="pres">
      <dgm:prSet presAssocID="{5D82AA14-609C-43AB-9780-F3B90639FD2E}" presName="thickLine" presStyleLbl="alignNode1" presStyleIdx="7" presStyleCnt="9"/>
      <dgm:spPr/>
    </dgm:pt>
    <dgm:pt modelId="{018D4E78-CCE6-4383-8352-7E57538776BD}" type="pres">
      <dgm:prSet presAssocID="{5D82AA14-609C-43AB-9780-F3B90639FD2E}" presName="horz1" presStyleCnt="0"/>
      <dgm:spPr/>
    </dgm:pt>
    <dgm:pt modelId="{D1A315DA-C399-46AD-AAB4-FB8CEAC504D3}" type="pres">
      <dgm:prSet presAssocID="{5D82AA14-609C-43AB-9780-F3B90639FD2E}" presName="tx1" presStyleLbl="revTx" presStyleIdx="7" presStyleCnt="9"/>
      <dgm:spPr/>
    </dgm:pt>
    <dgm:pt modelId="{24FB93AB-AA60-469F-9F14-06FF249F006F}" type="pres">
      <dgm:prSet presAssocID="{5D82AA14-609C-43AB-9780-F3B90639FD2E}" presName="vert1" presStyleCnt="0"/>
      <dgm:spPr/>
    </dgm:pt>
    <dgm:pt modelId="{201BAC8E-705C-4A83-AEE9-9B6D5B6210D2}" type="pres">
      <dgm:prSet presAssocID="{79B90CAF-CF60-490D-83EF-9A4AEEDD6E7B}" presName="thickLine" presStyleLbl="alignNode1" presStyleIdx="8" presStyleCnt="9"/>
      <dgm:spPr/>
    </dgm:pt>
    <dgm:pt modelId="{F4E12BAF-076C-4007-96E8-5887B9824D24}" type="pres">
      <dgm:prSet presAssocID="{79B90CAF-CF60-490D-83EF-9A4AEEDD6E7B}" presName="horz1" presStyleCnt="0"/>
      <dgm:spPr/>
    </dgm:pt>
    <dgm:pt modelId="{212515F2-F297-4B58-A070-1DBE2A568C9D}" type="pres">
      <dgm:prSet presAssocID="{79B90CAF-CF60-490D-83EF-9A4AEEDD6E7B}" presName="tx1" presStyleLbl="revTx" presStyleIdx="8" presStyleCnt="9"/>
      <dgm:spPr/>
    </dgm:pt>
    <dgm:pt modelId="{098F86D9-8C37-4AFA-B266-CC23C02E369C}" type="pres">
      <dgm:prSet presAssocID="{79B90CAF-CF60-490D-83EF-9A4AEEDD6E7B}" presName="vert1" presStyleCnt="0"/>
      <dgm:spPr/>
    </dgm:pt>
  </dgm:ptLst>
  <dgm:cxnLst>
    <dgm:cxn modelId="{F4B35E12-C6FC-4794-B223-822C477D0B82}" srcId="{62A9F197-DE40-40E2-9450-4619EB3D789C}" destId="{5B1812BF-317D-4498-9093-1DB172B0FE40}" srcOrd="4" destOrd="0" parTransId="{633D0618-2003-4590-B7A2-AD03EB7B528C}" sibTransId="{93C648DE-C20B-4D29-8635-5B1B153FE24D}"/>
    <dgm:cxn modelId="{C7968913-6340-482B-9835-C7157D40CD4F}" type="presOf" srcId="{79B90CAF-CF60-490D-83EF-9A4AEEDD6E7B}" destId="{212515F2-F297-4B58-A070-1DBE2A568C9D}" srcOrd="0" destOrd="0" presId="urn:microsoft.com/office/officeart/2008/layout/LinedList"/>
    <dgm:cxn modelId="{3293BE19-E260-4A22-949A-5AD388E2EC69}" type="presOf" srcId="{5B1812BF-317D-4498-9093-1DB172B0FE40}" destId="{9096F544-3C6A-469B-AAFE-099CAC268480}" srcOrd="0" destOrd="0" presId="urn:microsoft.com/office/officeart/2008/layout/LinedList"/>
    <dgm:cxn modelId="{983FBD1C-91B5-4E9F-8E57-BA94F363DDE9}" type="presOf" srcId="{455324FB-3FE0-49BA-B14D-6384D6CDE89C}" destId="{15138E20-1FFE-4B7A-ABCC-758BA6601790}" srcOrd="0" destOrd="0" presId="urn:microsoft.com/office/officeart/2008/layout/LinedList"/>
    <dgm:cxn modelId="{86A7CA2B-CBA1-4AA0-BE5D-F6BF8A219BC9}" type="presOf" srcId="{C5549C8F-CFB3-4E03-A127-BC91A8136CBB}" destId="{8B697B10-352D-48C5-9A81-BDB854B4D3DF}" srcOrd="0" destOrd="0" presId="urn:microsoft.com/office/officeart/2008/layout/LinedList"/>
    <dgm:cxn modelId="{98045A34-7027-491D-8249-E46D13A1DB78}" type="presOf" srcId="{62A9F197-DE40-40E2-9450-4619EB3D789C}" destId="{2B6E818D-ABC5-4B42-8112-EE302C355E93}" srcOrd="0" destOrd="0" presId="urn:microsoft.com/office/officeart/2008/layout/LinedList"/>
    <dgm:cxn modelId="{61FD0C43-92FB-4150-B70A-2D09EB24E028}" srcId="{62A9F197-DE40-40E2-9450-4619EB3D789C}" destId="{79B90CAF-CF60-490D-83EF-9A4AEEDD6E7B}" srcOrd="8" destOrd="0" parTransId="{A3A3BF23-5BC1-4566-AED0-C699482F3EAC}" sibTransId="{DAB43711-4A44-49D2-BAD8-32DB1AE885B8}"/>
    <dgm:cxn modelId="{4D807843-6787-4960-B180-A1DD130251C6}" type="presOf" srcId="{98F50CEF-6F38-408A-89EA-1DD5BD3BAB5B}" destId="{87F4DAF1-DB49-412B-8D5A-A18A50115E11}" srcOrd="0" destOrd="0" presId="urn:microsoft.com/office/officeart/2008/layout/LinedList"/>
    <dgm:cxn modelId="{911E276E-233D-4961-ABE5-B22A4E067DF4}" type="presOf" srcId="{5D82AA14-609C-43AB-9780-F3B90639FD2E}" destId="{D1A315DA-C399-46AD-AAB4-FB8CEAC504D3}" srcOrd="0" destOrd="0" presId="urn:microsoft.com/office/officeart/2008/layout/LinedList"/>
    <dgm:cxn modelId="{110A065A-74F0-42CE-9FA0-D5960380D228}" srcId="{62A9F197-DE40-40E2-9450-4619EB3D789C}" destId="{C5549C8F-CFB3-4E03-A127-BC91A8136CBB}" srcOrd="6" destOrd="0" parTransId="{F41D916D-87F2-4B35-81FB-EBE2615318A4}" sibTransId="{5B439A15-5A09-4EF2-B4F9-7CC9DFA0DEF2}"/>
    <dgm:cxn modelId="{4AD32D7B-10ED-49A3-8F98-3869ED1EA6D9}" type="presOf" srcId="{8D095A56-0FBB-4932-8B9D-87DDFBF947E4}" destId="{733FA510-D743-4AFE-99EA-770A3E6D9ACF}" srcOrd="0" destOrd="0" presId="urn:microsoft.com/office/officeart/2008/layout/LinedList"/>
    <dgm:cxn modelId="{AFCBAA86-34B8-4A2C-88EF-9F1FAAD1EF6C}" srcId="{62A9F197-DE40-40E2-9450-4619EB3D789C}" destId="{455324FB-3FE0-49BA-B14D-6384D6CDE89C}" srcOrd="3" destOrd="0" parTransId="{8E5E6AEB-15A1-45B6-BD13-27FB903334C1}" sibTransId="{39A88F21-C09E-40AC-80B5-CAFE95E94752}"/>
    <dgm:cxn modelId="{CC5FC394-6FD8-456B-80D0-821E407AF3DB}" srcId="{62A9F197-DE40-40E2-9450-4619EB3D789C}" destId="{9A73AFFF-7FEC-4C5D-901B-72E596773E2F}" srcOrd="5" destOrd="0" parTransId="{DC4F075B-104E-42D6-B738-9AA33BDCE4C1}" sibTransId="{6961C888-5475-463F-AFE5-DDE4273837D9}"/>
    <dgm:cxn modelId="{58939A9C-0E55-4485-81C7-9E56D82989C2}" srcId="{62A9F197-DE40-40E2-9450-4619EB3D789C}" destId="{1236E2AF-DD24-43B9-BCBD-15E68B94B451}" srcOrd="1" destOrd="0" parTransId="{E924DCE7-F87C-4D62-BACD-7C11908FC2CF}" sibTransId="{2221D332-1A3D-4522-B801-24AA202A06F1}"/>
    <dgm:cxn modelId="{16BD3FB0-2299-4DE1-8C92-DCB6A72FCACD}" srcId="{62A9F197-DE40-40E2-9450-4619EB3D789C}" destId="{8D095A56-0FBB-4932-8B9D-87DDFBF947E4}" srcOrd="2" destOrd="0" parTransId="{031EFA70-A7AF-4987-B508-E3CDC5899745}" sibTransId="{38FC0C31-44A6-4F32-9DE6-9D366C0E42B9}"/>
    <dgm:cxn modelId="{BA1BE8D8-F682-4F96-9349-471E6AF522D6}" type="presOf" srcId="{9A73AFFF-7FEC-4C5D-901B-72E596773E2F}" destId="{4B49CDF9-C227-40B8-B77A-96D67E01C2DA}" srcOrd="0" destOrd="0" presId="urn:microsoft.com/office/officeart/2008/layout/LinedList"/>
    <dgm:cxn modelId="{636474DD-85BE-4148-9005-314B2D8C1109}" srcId="{62A9F197-DE40-40E2-9450-4619EB3D789C}" destId="{5D82AA14-609C-43AB-9780-F3B90639FD2E}" srcOrd="7" destOrd="0" parTransId="{4F1FC0CB-DCC5-4D8E-B222-D112403A5CD3}" sibTransId="{AB4514FD-21BB-4854-887B-5DFAC4C157BC}"/>
    <dgm:cxn modelId="{482401E9-84CC-4502-B264-4DE0DFC6B20C}" type="presOf" srcId="{1236E2AF-DD24-43B9-BCBD-15E68B94B451}" destId="{2AA2FBB7-28D1-40EB-AD6C-1C71F6CE6B3C}" srcOrd="0" destOrd="0" presId="urn:microsoft.com/office/officeart/2008/layout/LinedList"/>
    <dgm:cxn modelId="{E4423AFB-2CF9-4484-959C-80277FAB0392}" srcId="{62A9F197-DE40-40E2-9450-4619EB3D789C}" destId="{98F50CEF-6F38-408A-89EA-1DD5BD3BAB5B}" srcOrd="0" destOrd="0" parTransId="{BA51229B-70E4-42C6-B924-2039C4FD642B}" sibTransId="{3E1AF31D-4D25-4B2D-AB46-999D4FB95C22}"/>
    <dgm:cxn modelId="{A10BBD16-E7E1-4CA5-A689-ED2769C3B4B9}" type="presParOf" srcId="{2B6E818D-ABC5-4B42-8112-EE302C355E93}" destId="{B39B93A7-D0C9-4ADB-801F-B24B3DDFCF33}" srcOrd="0" destOrd="0" presId="urn:microsoft.com/office/officeart/2008/layout/LinedList"/>
    <dgm:cxn modelId="{046E6CAB-3B64-4EDA-945C-B75932538968}" type="presParOf" srcId="{2B6E818D-ABC5-4B42-8112-EE302C355E93}" destId="{21CEE1BD-5E79-4246-88A5-A9C564E23122}" srcOrd="1" destOrd="0" presId="urn:microsoft.com/office/officeart/2008/layout/LinedList"/>
    <dgm:cxn modelId="{A50EB3B3-115A-41B5-A316-D87B173FE68F}" type="presParOf" srcId="{21CEE1BD-5E79-4246-88A5-A9C564E23122}" destId="{87F4DAF1-DB49-412B-8D5A-A18A50115E11}" srcOrd="0" destOrd="0" presId="urn:microsoft.com/office/officeart/2008/layout/LinedList"/>
    <dgm:cxn modelId="{BC388451-EA7F-4E9B-A389-DA9171A97DA5}" type="presParOf" srcId="{21CEE1BD-5E79-4246-88A5-A9C564E23122}" destId="{F3B9C108-17EC-45FD-85C0-E8B5F5B04FF6}" srcOrd="1" destOrd="0" presId="urn:microsoft.com/office/officeart/2008/layout/LinedList"/>
    <dgm:cxn modelId="{B21754D7-9F0D-4FD1-B209-C7BA9FF99722}" type="presParOf" srcId="{2B6E818D-ABC5-4B42-8112-EE302C355E93}" destId="{2BD3EFB8-F18E-42E7-A17F-3F948A348072}" srcOrd="2" destOrd="0" presId="urn:microsoft.com/office/officeart/2008/layout/LinedList"/>
    <dgm:cxn modelId="{8BBEC74B-A937-4E52-8C1D-C1A1289E4047}" type="presParOf" srcId="{2B6E818D-ABC5-4B42-8112-EE302C355E93}" destId="{894D1A18-A8AA-4522-B5E5-3147F133DA69}" srcOrd="3" destOrd="0" presId="urn:microsoft.com/office/officeart/2008/layout/LinedList"/>
    <dgm:cxn modelId="{5532026D-40BA-4782-B1F7-35C3DD57E611}" type="presParOf" srcId="{894D1A18-A8AA-4522-B5E5-3147F133DA69}" destId="{2AA2FBB7-28D1-40EB-AD6C-1C71F6CE6B3C}" srcOrd="0" destOrd="0" presId="urn:microsoft.com/office/officeart/2008/layout/LinedList"/>
    <dgm:cxn modelId="{81B2B8D9-E5E5-4763-AC03-4BB7C12DE27B}" type="presParOf" srcId="{894D1A18-A8AA-4522-B5E5-3147F133DA69}" destId="{A69C313D-3AA2-4F0D-A457-BFB23AF52E94}" srcOrd="1" destOrd="0" presId="urn:microsoft.com/office/officeart/2008/layout/LinedList"/>
    <dgm:cxn modelId="{746EB1FF-1951-4BCE-B9A3-5A3397ECC043}" type="presParOf" srcId="{2B6E818D-ABC5-4B42-8112-EE302C355E93}" destId="{424220C1-A9C7-4193-AAC1-6FA6FD9CD95E}" srcOrd="4" destOrd="0" presId="urn:microsoft.com/office/officeart/2008/layout/LinedList"/>
    <dgm:cxn modelId="{FDF948F5-945E-48DA-A413-0626D8421973}" type="presParOf" srcId="{2B6E818D-ABC5-4B42-8112-EE302C355E93}" destId="{3DF63EA7-AF03-4099-8404-824ED768011C}" srcOrd="5" destOrd="0" presId="urn:microsoft.com/office/officeart/2008/layout/LinedList"/>
    <dgm:cxn modelId="{E1260E0F-E18C-4934-B3A1-F05E07160F4C}" type="presParOf" srcId="{3DF63EA7-AF03-4099-8404-824ED768011C}" destId="{733FA510-D743-4AFE-99EA-770A3E6D9ACF}" srcOrd="0" destOrd="0" presId="urn:microsoft.com/office/officeart/2008/layout/LinedList"/>
    <dgm:cxn modelId="{CC4B7A08-DE96-482D-B330-15E5FC032335}" type="presParOf" srcId="{3DF63EA7-AF03-4099-8404-824ED768011C}" destId="{D53E5CB7-9613-46DA-A9DA-298DF2C73815}" srcOrd="1" destOrd="0" presId="urn:microsoft.com/office/officeart/2008/layout/LinedList"/>
    <dgm:cxn modelId="{09E51D77-26EA-4D0F-A89C-34EDCA2358E3}" type="presParOf" srcId="{2B6E818D-ABC5-4B42-8112-EE302C355E93}" destId="{80DC437B-F17D-4821-BED8-659B59C6ED93}" srcOrd="6" destOrd="0" presId="urn:microsoft.com/office/officeart/2008/layout/LinedList"/>
    <dgm:cxn modelId="{8719F49E-2E94-4DDF-A0C5-98FD1EFA8A19}" type="presParOf" srcId="{2B6E818D-ABC5-4B42-8112-EE302C355E93}" destId="{FDDCC6FE-11D3-45AA-9651-420A5EEC8977}" srcOrd="7" destOrd="0" presId="urn:microsoft.com/office/officeart/2008/layout/LinedList"/>
    <dgm:cxn modelId="{BC680C39-C57F-4832-BD1C-4ED165C0670B}" type="presParOf" srcId="{FDDCC6FE-11D3-45AA-9651-420A5EEC8977}" destId="{15138E20-1FFE-4B7A-ABCC-758BA6601790}" srcOrd="0" destOrd="0" presId="urn:microsoft.com/office/officeart/2008/layout/LinedList"/>
    <dgm:cxn modelId="{289EACF6-A8F0-4E9C-B7A6-D12C97524D13}" type="presParOf" srcId="{FDDCC6FE-11D3-45AA-9651-420A5EEC8977}" destId="{3DD44833-B790-4ABF-AB90-487C0F8C24AA}" srcOrd="1" destOrd="0" presId="urn:microsoft.com/office/officeart/2008/layout/LinedList"/>
    <dgm:cxn modelId="{8098AE91-AC7C-4977-95B3-02803C7C7090}" type="presParOf" srcId="{2B6E818D-ABC5-4B42-8112-EE302C355E93}" destId="{3B277159-251F-4C9B-8FCC-48297A68C335}" srcOrd="8" destOrd="0" presId="urn:microsoft.com/office/officeart/2008/layout/LinedList"/>
    <dgm:cxn modelId="{DC600114-D7CD-4E4C-963F-A1DE9B22D48D}" type="presParOf" srcId="{2B6E818D-ABC5-4B42-8112-EE302C355E93}" destId="{0663AB76-8AF9-4C89-8BD4-72A0FC0126AE}" srcOrd="9" destOrd="0" presId="urn:microsoft.com/office/officeart/2008/layout/LinedList"/>
    <dgm:cxn modelId="{F6C9BFFC-5010-4C9F-AA83-491309449941}" type="presParOf" srcId="{0663AB76-8AF9-4C89-8BD4-72A0FC0126AE}" destId="{9096F544-3C6A-469B-AAFE-099CAC268480}" srcOrd="0" destOrd="0" presId="urn:microsoft.com/office/officeart/2008/layout/LinedList"/>
    <dgm:cxn modelId="{F8D08D77-0D5D-44E3-A5EC-88865F510A02}" type="presParOf" srcId="{0663AB76-8AF9-4C89-8BD4-72A0FC0126AE}" destId="{7ED33233-383A-4664-BAD6-139CBC4D465B}" srcOrd="1" destOrd="0" presId="urn:microsoft.com/office/officeart/2008/layout/LinedList"/>
    <dgm:cxn modelId="{A36B1830-218F-4855-B652-AEACCE6C79C8}" type="presParOf" srcId="{2B6E818D-ABC5-4B42-8112-EE302C355E93}" destId="{FA9F053C-1044-460E-96D0-F51CEFC558EE}" srcOrd="10" destOrd="0" presId="urn:microsoft.com/office/officeart/2008/layout/LinedList"/>
    <dgm:cxn modelId="{D2EFBC81-A795-4F2A-B93A-61E4A8A70420}" type="presParOf" srcId="{2B6E818D-ABC5-4B42-8112-EE302C355E93}" destId="{0C98C0CB-971C-42FE-BEEB-7D017FF54996}" srcOrd="11" destOrd="0" presId="urn:microsoft.com/office/officeart/2008/layout/LinedList"/>
    <dgm:cxn modelId="{A5368949-0F98-439C-8F2F-D5E35045FF3B}" type="presParOf" srcId="{0C98C0CB-971C-42FE-BEEB-7D017FF54996}" destId="{4B49CDF9-C227-40B8-B77A-96D67E01C2DA}" srcOrd="0" destOrd="0" presId="urn:microsoft.com/office/officeart/2008/layout/LinedList"/>
    <dgm:cxn modelId="{741F04A3-D590-4DC1-879D-6E7446ED6566}" type="presParOf" srcId="{0C98C0CB-971C-42FE-BEEB-7D017FF54996}" destId="{7E9B747F-65A8-4146-A33A-0135990C39F6}" srcOrd="1" destOrd="0" presId="urn:microsoft.com/office/officeart/2008/layout/LinedList"/>
    <dgm:cxn modelId="{EA48F4C1-4C70-425E-846D-32C821091CBA}" type="presParOf" srcId="{2B6E818D-ABC5-4B42-8112-EE302C355E93}" destId="{2F4A7A3F-64CE-4050-93B0-1604D7C7141C}" srcOrd="12" destOrd="0" presId="urn:microsoft.com/office/officeart/2008/layout/LinedList"/>
    <dgm:cxn modelId="{03069EBD-3A46-4D7E-AD89-11C974989A72}" type="presParOf" srcId="{2B6E818D-ABC5-4B42-8112-EE302C355E93}" destId="{AA2A9EE9-BC20-4A4C-95D5-0FF526F3B011}" srcOrd="13" destOrd="0" presId="urn:microsoft.com/office/officeart/2008/layout/LinedList"/>
    <dgm:cxn modelId="{0D49ABB1-1690-4971-BC08-5F86C1A4AA59}" type="presParOf" srcId="{AA2A9EE9-BC20-4A4C-95D5-0FF526F3B011}" destId="{8B697B10-352D-48C5-9A81-BDB854B4D3DF}" srcOrd="0" destOrd="0" presId="urn:microsoft.com/office/officeart/2008/layout/LinedList"/>
    <dgm:cxn modelId="{E370D93E-A113-46C2-A0A5-EC67A042D9E7}" type="presParOf" srcId="{AA2A9EE9-BC20-4A4C-95D5-0FF526F3B011}" destId="{12415A9B-C927-402A-ACE7-F5E9DF813990}" srcOrd="1" destOrd="0" presId="urn:microsoft.com/office/officeart/2008/layout/LinedList"/>
    <dgm:cxn modelId="{8E09C8EA-E708-47EB-B223-2F7C050F54C5}" type="presParOf" srcId="{2B6E818D-ABC5-4B42-8112-EE302C355E93}" destId="{7A169D07-AAA1-4D4D-8C19-90A6DE9128F5}" srcOrd="14" destOrd="0" presId="urn:microsoft.com/office/officeart/2008/layout/LinedList"/>
    <dgm:cxn modelId="{1F610719-FB52-4B12-A00E-FAE36E5F56C1}" type="presParOf" srcId="{2B6E818D-ABC5-4B42-8112-EE302C355E93}" destId="{018D4E78-CCE6-4383-8352-7E57538776BD}" srcOrd="15" destOrd="0" presId="urn:microsoft.com/office/officeart/2008/layout/LinedList"/>
    <dgm:cxn modelId="{5C3559C3-A0EB-45B5-88AB-C75E38937303}" type="presParOf" srcId="{018D4E78-CCE6-4383-8352-7E57538776BD}" destId="{D1A315DA-C399-46AD-AAB4-FB8CEAC504D3}" srcOrd="0" destOrd="0" presId="urn:microsoft.com/office/officeart/2008/layout/LinedList"/>
    <dgm:cxn modelId="{B913ECBE-A260-4F97-8859-332196C1DCBA}" type="presParOf" srcId="{018D4E78-CCE6-4383-8352-7E57538776BD}" destId="{24FB93AB-AA60-469F-9F14-06FF249F006F}" srcOrd="1" destOrd="0" presId="urn:microsoft.com/office/officeart/2008/layout/LinedList"/>
    <dgm:cxn modelId="{C4F5488D-75BB-46A2-B569-6FE74EADF606}" type="presParOf" srcId="{2B6E818D-ABC5-4B42-8112-EE302C355E93}" destId="{201BAC8E-705C-4A83-AEE9-9B6D5B6210D2}" srcOrd="16" destOrd="0" presId="urn:microsoft.com/office/officeart/2008/layout/LinedList"/>
    <dgm:cxn modelId="{176AF26E-CCBC-430C-A0A8-9D614F25CE40}" type="presParOf" srcId="{2B6E818D-ABC5-4B42-8112-EE302C355E93}" destId="{F4E12BAF-076C-4007-96E8-5887B9824D24}" srcOrd="17" destOrd="0" presId="urn:microsoft.com/office/officeart/2008/layout/LinedList"/>
    <dgm:cxn modelId="{08998AAE-DB87-41B0-9A71-F058D15CD316}" type="presParOf" srcId="{F4E12BAF-076C-4007-96E8-5887B9824D24}" destId="{212515F2-F297-4B58-A070-1DBE2A568C9D}" srcOrd="0" destOrd="0" presId="urn:microsoft.com/office/officeart/2008/layout/LinedList"/>
    <dgm:cxn modelId="{A2E509D2-25CC-4221-8480-FC245492070C}" type="presParOf" srcId="{F4E12BAF-076C-4007-96E8-5887B9824D24}" destId="{098F86D9-8C37-4AFA-B266-CC23C02E369C}"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AC1E936-3DA1-4663-9643-DF588AA58572}" type="doc">
      <dgm:prSet loTypeId="urn:microsoft.com/office/officeart/2005/8/layout/vList2" loCatId="list" qsTypeId="urn:microsoft.com/office/officeart/2005/8/quickstyle/simple1" qsCatId="simple" csTypeId="urn:microsoft.com/office/officeart/2005/8/colors/colorful5" csCatId="colorful"/>
      <dgm:spPr/>
      <dgm:t>
        <a:bodyPr/>
        <a:lstStyle/>
        <a:p>
          <a:endParaRPr lang="en-US"/>
        </a:p>
      </dgm:t>
    </dgm:pt>
    <dgm:pt modelId="{38F5AA87-B43B-43DF-917D-8E2144BC7FC8}">
      <dgm:prSet/>
      <dgm:spPr/>
      <dgm:t>
        <a:bodyPr/>
        <a:lstStyle/>
        <a:p>
          <a:r>
            <a:rPr lang="en-US"/>
            <a:t>See data</a:t>
          </a:r>
        </a:p>
      </dgm:t>
    </dgm:pt>
    <dgm:pt modelId="{A48AE914-9F9F-4581-A0C8-3D08967DBBB5}" type="parTrans" cxnId="{AE6D2565-7535-4D3E-8D2C-AA3EC8CF149F}">
      <dgm:prSet/>
      <dgm:spPr/>
      <dgm:t>
        <a:bodyPr/>
        <a:lstStyle/>
        <a:p>
          <a:endParaRPr lang="en-US"/>
        </a:p>
      </dgm:t>
    </dgm:pt>
    <dgm:pt modelId="{0DF8CCF0-5DAB-465B-8CF3-8467CE6C734D}" type="sibTrans" cxnId="{AE6D2565-7535-4D3E-8D2C-AA3EC8CF149F}">
      <dgm:prSet/>
      <dgm:spPr/>
      <dgm:t>
        <a:bodyPr/>
        <a:lstStyle/>
        <a:p>
          <a:endParaRPr lang="en-US"/>
        </a:p>
      </dgm:t>
    </dgm:pt>
    <dgm:pt modelId="{D8804A80-D33D-4EE5-AD4F-16883D4FB4CF}">
      <dgm:prSet/>
      <dgm:spPr/>
      <dgm:t>
        <a:bodyPr/>
        <a:lstStyle/>
        <a:p>
          <a:r>
            <a:rPr lang="en-US"/>
            <a:t>Relationship between data</a:t>
          </a:r>
        </a:p>
      </dgm:t>
    </dgm:pt>
    <dgm:pt modelId="{FC216755-7660-4B2C-9A37-43568D773795}" type="parTrans" cxnId="{2DBE3BE1-1C19-464B-A2C6-AFF78E73BF51}">
      <dgm:prSet/>
      <dgm:spPr/>
      <dgm:t>
        <a:bodyPr/>
        <a:lstStyle/>
        <a:p>
          <a:endParaRPr lang="en-US"/>
        </a:p>
      </dgm:t>
    </dgm:pt>
    <dgm:pt modelId="{B9E107AE-DF64-4C9A-BB14-36516AB58190}" type="sibTrans" cxnId="{2DBE3BE1-1C19-464B-A2C6-AFF78E73BF51}">
      <dgm:prSet/>
      <dgm:spPr/>
      <dgm:t>
        <a:bodyPr/>
        <a:lstStyle/>
        <a:p>
          <a:endParaRPr lang="en-US"/>
        </a:p>
      </dgm:t>
    </dgm:pt>
    <dgm:pt modelId="{33E11E27-5F00-4E9B-886B-871824F37113}">
      <dgm:prSet/>
      <dgm:spPr/>
      <dgm:t>
        <a:bodyPr/>
        <a:lstStyle/>
        <a:p>
          <a:r>
            <a:rPr lang="en-US"/>
            <a:t>Find any cell</a:t>
          </a:r>
        </a:p>
      </dgm:t>
    </dgm:pt>
    <dgm:pt modelId="{69DF95DC-9720-4A7E-B9B1-35BF828E9635}" type="parTrans" cxnId="{DA37E798-AFC3-431C-AD21-9EEB27E51636}">
      <dgm:prSet/>
      <dgm:spPr/>
      <dgm:t>
        <a:bodyPr/>
        <a:lstStyle/>
        <a:p>
          <a:endParaRPr lang="en-US"/>
        </a:p>
      </dgm:t>
    </dgm:pt>
    <dgm:pt modelId="{0E83DD25-CBAA-4895-81A9-D7A16F9F5B22}" type="sibTrans" cxnId="{DA37E798-AFC3-431C-AD21-9EEB27E51636}">
      <dgm:prSet/>
      <dgm:spPr/>
      <dgm:t>
        <a:bodyPr/>
        <a:lstStyle/>
        <a:p>
          <a:endParaRPr lang="en-US"/>
        </a:p>
      </dgm:t>
    </dgm:pt>
    <dgm:pt modelId="{37E5697B-480F-4C43-8C75-198DB6C45F79}">
      <dgm:prSet/>
      <dgm:spPr/>
      <dgm:t>
        <a:bodyPr/>
        <a:lstStyle/>
        <a:p>
          <a:r>
            <a:rPr lang="en-US"/>
            <a:t>Add data to cells</a:t>
          </a:r>
        </a:p>
      </dgm:t>
    </dgm:pt>
    <dgm:pt modelId="{51D51321-977E-44F2-99D9-D615A96101F5}" type="parTrans" cxnId="{4F54BD45-0BEA-4CD2-9040-BCCB686C49A8}">
      <dgm:prSet/>
      <dgm:spPr/>
      <dgm:t>
        <a:bodyPr/>
        <a:lstStyle/>
        <a:p>
          <a:endParaRPr lang="en-US"/>
        </a:p>
      </dgm:t>
    </dgm:pt>
    <dgm:pt modelId="{960ACE83-0D81-4F44-9770-4A098C6DD3E6}" type="sibTrans" cxnId="{4F54BD45-0BEA-4CD2-9040-BCCB686C49A8}">
      <dgm:prSet/>
      <dgm:spPr/>
      <dgm:t>
        <a:bodyPr/>
        <a:lstStyle/>
        <a:p>
          <a:endParaRPr lang="en-US"/>
        </a:p>
      </dgm:t>
    </dgm:pt>
    <dgm:pt modelId="{976B03D1-797C-4FDA-A439-4BB0B4FB52D4}">
      <dgm:prSet/>
      <dgm:spPr/>
      <dgm:t>
        <a:bodyPr/>
        <a:lstStyle/>
        <a:p>
          <a:r>
            <a:rPr lang="en-US"/>
            <a:t>To add order to information</a:t>
          </a:r>
        </a:p>
      </dgm:t>
    </dgm:pt>
    <dgm:pt modelId="{6E1BE939-02D5-4885-88B9-0EAC8895262F}" type="parTrans" cxnId="{82CDF91C-FA9F-4625-9932-3A2F4CA06A58}">
      <dgm:prSet/>
      <dgm:spPr/>
      <dgm:t>
        <a:bodyPr/>
        <a:lstStyle/>
        <a:p>
          <a:endParaRPr lang="en-US"/>
        </a:p>
      </dgm:t>
    </dgm:pt>
    <dgm:pt modelId="{47410CA5-04E7-4C30-A057-9CA42BFB8753}" type="sibTrans" cxnId="{82CDF91C-FA9F-4625-9932-3A2F4CA06A58}">
      <dgm:prSet/>
      <dgm:spPr/>
      <dgm:t>
        <a:bodyPr/>
        <a:lstStyle/>
        <a:p>
          <a:endParaRPr lang="en-US"/>
        </a:p>
      </dgm:t>
    </dgm:pt>
    <dgm:pt modelId="{5A52C943-19E1-48FD-AEA5-95B9FB3B70EC}" type="pres">
      <dgm:prSet presAssocID="{3AC1E936-3DA1-4663-9643-DF588AA58572}" presName="linear" presStyleCnt="0">
        <dgm:presLayoutVars>
          <dgm:animLvl val="lvl"/>
          <dgm:resizeHandles val="exact"/>
        </dgm:presLayoutVars>
      </dgm:prSet>
      <dgm:spPr/>
    </dgm:pt>
    <dgm:pt modelId="{CC60221B-3DEE-4323-B962-5881281975BD}" type="pres">
      <dgm:prSet presAssocID="{38F5AA87-B43B-43DF-917D-8E2144BC7FC8}" presName="parentText" presStyleLbl="node1" presStyleIdx="0" presStyleCnt="5">
        <dgm:presLayoutVars>
          <dgm:chMax val="0"/>
          <dgm:bulletEnabled val="1"/>
        </dgm:presLayoutVars>
      </dgm:prSet>
      <dgm:spPr/>
    </dgm:pt>
    <dgm:pt modelId="{952209D0-87C4-4711-86C6-A27DB9915B4D}" type="pres">
      <dgm:prSet presAssocID="{0DF8CCF0-5DAB-465B-8CF3-8467CE6C734D}" presName="spacer" presStyleCnt="0"/>
      <dgm:spPr/>
    </dgm:pt>
    <dgm:pt modelId="{02A7DFC8-9D36-43D8-BC46-A5E9ED8361B7}" type="pres">
      <dgm:prSet presAssocID="{D8804A80-D33D-4EE5-AD4F-16883D4FB4CF}" presName="parentText" presStyleLbl="node1" presStyleIdx="1" presStyleCnt="5">
        <dgm:presLayoutVars>
          <dgm:chMax val="0"/>
          <dgm:bulletEnabled val="1"/>
        </dgm:presLayoutVars>
      </dgm:prSet>
      <dgm:spPr/>
    </dgm:pt>
    <dgm:pt modelId="{5A090F50-DCF7-4A10-BE37-6A06BCFCD627}" type="pres">
      <dgm:prSet presAssocID="{B9E107AE-DF64-4C9A-BB14-36516AB58190}" presName="spacer" presStyleCnt="0"/>
      <dgm:spPr/>
    </dgm:pt>
    <dgm:pt modelId="{DD9C0CF8-9427-4822-8568-F0261C04151C}" type="pres">
      <dgm:prSet presAssocID="{33E11E27-5F00-4E9B-886B-871824F37113}" presName="parentText" presStyleLbl="node1" presStyleIdx="2" presStyleCnt="5">
        <dgm:presLayoutVars>
          <dgm:chMax val="0"/>
          <dgm:bulletEnabled val="1"/>
        </dgm:presLayoutVars>
      </dgm:prSet>
      <dgm:spPr/>
    </dgm:pt>
    <dgm:pt modelId="{FB3574B7-8A4D-41CC-89CD-117B53262122}" type="pres">
      <dgm:prSet presAssocID="{0E83DD25-CBAA-4895-81A9-D7A16F9F5B22}" presName="spacer" presStyleCnt="0"/>
      <dgm:spPr/>
    </dgm:pt>
    <dgm:pt modelId="{F0651EFD-DD03-4D2B-BA7D-929FFFBC6EFA}" type="pres">
      <dgm:prSet presAssocID="{37E5697B-480F-4C43-8C75-198DB6C45F79}" presName="parentText" presStyleLbl="node1" presStyleIdx="3" presStyleCnt="5">
        <dgm:presLayoutVars>
          <dgm:chMax val="0"/>
          <dgm:bulletEnabled val="1"/>
        </dgm:presLayoutVars>
      </dgm:prSet>
      <dgm:spPr/>
    </dgm:pt>
    <dgm:pt modelId="{DAEDD115-E84C-4879-AF7E-FE291A2EB2EA}" type="pres">
      <dgm:prSet presAssocID="{960ACE83-0D81-4F44-9770-4A098C6DD3E6}" presName="spacer" presStyleCnt="0"/>
      <dgm:spPr/>
    </dgm:pt>
    <dgm:pt modelId="{17CC36A3-BA8B-4815-91B0-24DB4136B2C7}" type="pres">
      <dgm:prSet presAssocID="{976B03D1-797C-4FDA-A439-4BB0B4FB52D4}" presName="parentText" presStyleLbl="node1" presStyleIdx="4" presStyleCnt="5">
        <dgm:presLayoutVars>
          <dgm:chMax val="0"/>
          <dgm:bulletEnabled val="1"/>
        </dgm:presLayoutVars>
      </dgm:prSet>
      <dgm:spPr/>
    </dgm:pt>
  </dgm:ptLst>
  <dgm:cxnLst>
    <dgm:cxn modelId="{82CDF91C-FA9F-4625-9932-3A2F4CA06A58}" srcId="{3AC1E936-3DA1-4663-9643-DF588AA58572}" destId="{976B03D1-797C-4FDA-A439-4BB0B4FB52D4}" srcOrd="4" destOrd="0" parTransId="{6E1BE939-02D5-4885-88B9-0EAC8895262F}" sibTransId="{47410CA5-04E7-4C30-A057-9CA42BFB8753}"/>
    <dgm:cxn modelId="{AE6D2565-7535-4D3E-8D2C-AA3EC8CF149F}" srcId="{3AC1E936-3DA1-4663-9643-DF588AA58572}" destId="{38F5AA87-B43B-43DF-917D-8E2144BC7FC8}" srcOrd="0" destOrd="0" parTransId="{A48AE914-9F9F-4581-A0C8-3D08967DBBB5}" sibTransId="{0DF8CCF0-5DAB-465B-8CF3-8467CE6C734D}"/>
    <dgm:cxn modelId="{4F54BD45-0BEA-4CD2-9040-BCCB686C49A8}" srcId="{3AC1E936-3DA1-4663-9643-DF588AA58572}" destId="{37E5697B-480F-4C43-8C75-198DB6C45F79}" srcOrd="3" destOrd="0" parTransId="{51D51321-977E-44F2-99D9-D615A96101F5}" sibTransId="{960ACE83-0D81-4F44-9770-4A098C6DD3E6}"/>
    <dgm:cxn modelId="{5520917A-F9CD-4821-B098-5DD02740A2DA}" type="presOf" srcId="{37E5697B-480F-4C43-8C75-198DB6C45F79}" destId="{F0651EFD-DD03-4D2B-BA7D-929FFFBC6EFA}" srcOrd="0" destOrd="0" presId="urn:microsoft.com/office/officeart/2005/8/layout/vList2"/>
    <dgm:cxn modelId="{5084EA7E-9ABF-4E81-A317-2CA728E6BD60}" type="presOf" srcId="{976B03D1-797C-4FDA-A439-4BB0B4FB52D4}" destId="{17CC36A3-BA8B-4815-91B0-24DB4136B2C7}" srcOrd="0" destOrd="0" presId="urn:microsoft.com/office/officeart/2005/8/layout/vList2"/>
    <dgm:cxn modelId="{9CF0728D-9CCC-43FB-B297-721A5ED4B3EE}" type="presOf" srcId="{3AC1E936-3DA1-4663-9643-DF588AA58572}" destId="{5A52C943-19E1-48FD-AEA5-95B9FB3B70EC}" srcOrd="0" destOrd="0" presId="urn:microsoft.com/office/officeart/2005/8/layout/vList2"/>
    <dgm:cxn modelId="{DA37E798-AFC3-431C-AD21-9EEB27E51636}" srcId="{3AC1E936-3DA1-4663-9643-DF588AA58572}" destId="{33E11E27-5F00-4E9B-886B-871824F37113}" srcOrd="2" destOrd="0" parTransId="{69DF95DC-9720-4A7E-B9B1-35BF828E9635}" sibTransId="{0E83DD25-CBAA-4895-81A9-D7A16F9F5B22}"/>
    <dgm:cxn modelId="{FDC250B2-1EDF-41A4-AA33-A49745206597}" type="presOf" srcId="{D8804A80-D33D-4EE5-AD4F-16883D4FB4CF}" destId="{02A7DFC8-9D36-43D8-BC46-A5E9ED8361B7}" srcOrd="0" destOrd="0" presId="urn:microsoft.com/office/officeart/2005/8/layout/vList2"/>
    <dgm:cxn modelId="{F91079B5-DCB8-4A7D-A2B2-6324867ED031}" type="presOf" srcId="{38F5AA87-B43B-43DF-917D-8E2144BC7FC8}" destId="{CC60221B-3DEE-4323-B962-5881281975BD}" srcOrd="0" destOrd="0" presId="urn:microsoft.com/office/officeart/2005/8/layout/vList2"/>
    <dgm:cxn modelId="{2DBE3BE1-1C19-464B-A2C6-AFF78E73BF51}" srcId="{3AC1E936-3DA1-4663-9643-DF588AA58572}" destId="{D8804A80-D33D-4EE5-AD4F-16883D4FB4CF}" srcOrd="1" destOrd="0" parTransId="{FC216755-7660-4B2C-9A37-43568D773795}" sibTransId="{B9E107AE-DF64-4C9A-BB14-36516AB58190}"/>
    <dgm:cxn modelId="{704A52ED-DE92-49B9-932E-DF5B182202C8}" type="presOf" srcId="{33E11E27-5F00-4E9B-886B-871824F37113}" destId="{DD9C0CF8-9427-4822-8568-F0261C04151C}" srcOrd="0" destOrd="0" presId="urn:microsoft.com/office/officeart/2005/8/layout/vList2"/>
    <dgm:cxn modelId="{C24BBDC4-BF6D-4449-AF3B-DEF62710BCEB}" type="presParOf" srcId="{5A52C943-19E1-48FD-AEA5-95B9FB3B70EC}" destId="{CC60221B-3DEE-4323-B962-5881281975BD}" srcOrd="0" destOrd="0" presId="urn:microsoft.com/office/officeart/2005/8/layout/vList2"/>
    <dgm:cxn modelId="{4B2B3E3E-6D1E-4EAB-A24E-DB8B6F0D8542}" type="presParOf" srcId="{5A52C943-19E1-48FD-AEA5-95B9FB3B70EC}" destId="{952209D0-87C4-4711-86C6-A27DB9915B4D}" srcOrd="1" destOrd="0" presId="urn:microsoft.com/office/officeart/2005/8/layout/vList2"/>
    <dgm:cxn modelId="{C152F219-3425-49EB-BAEF-529730A11D26}" type="presParOf" srcId="{5A52C943-19E1-48FD-AEA5-95B9FB3B70EC}" destId="{02A7DFC8-9D36-43D8-BC46-A5E9ED8361B7}" srcOrd="2" destOrd="0" presId="urn:microsoft.com/office/officeart/2005/8/layout/vList2"/>
    <dgm:cxn modelId="{4E347393-3D52-4268-AE51-9CC7DF83D83D}" type="presParOf" srcId="{5A52C943-19E1-48FD-AEA5-95B9FB3B70EC}" destId="{5A090F50-DCF7-4A10-BE37-6A06BCFCD627}" srcOrd="3" destOrd="0" presId="urn:microsoft.com/office/officeart/2005/8/layout/vList2"/>
    <dgm:cxn modelId="{3DEDFC40-8E22-481F-A914-8F943AFFBC7D}" type="presParOf" srcId="{5A52C943-19E1-48FD-AEA5-95B9FB3B70EC}" destId="{DD9C0CF8-9427-4822-8568-F0261C04151C}" srcOrd="4" destOrd="0" presId="urn:microsoft.com/office/officeart/2005/8/layout/vList2"/>
    <dgm:cxn modelId="{AA00318F-41CC-4452-8D7A-7124A3C01099}" type="presParOf" srcId="{5A52C943-19E1-48FD-AEA5-95B9FB3B70EC}" destId="{FB3574B7-8A4D-41CC-89CD-117B53262122}" srcOrd="5" destOrd="0" presId="urn:microsoft.com/office/officeart/2005/8/layout/vList2"/>
    <dgm:cxn modelId="{F5B29B5F-02A7-46FE-955E-C75566F57A70}" type="presParOf" srcId="{5A52C943-19E1-48FD-AEA5-95B9FB3B70EC}" destId="{F0651EFD-DD03-4D2B-BA7D-929FFFBC6EFA}" srcOrd="6" destOrd="0" presId="urn:microsoft.com/office/officeart/2005/8/layout/vList2"/>
    <dgm:cxn modelId="{F3FCA23B-DBDB-4F3C-B61C-6B6844EAAEE8}" type="presParOf" srcId="{5A52C943-19E1-48FD-AEA5-95B9FB3B70EC}" destId="{DAEDD115-E84C-4879-AF7E-FE291A2EB2EA}" srcOrd="7" destOrd="0" presId="urn:microsoft.com/office/officeart/2005/8/layout/vList2"/>
    <dgm:cxn modelId="{4D5FC6C2-4CB7-408B-BFC9-7130A169F378}" type="presParOf" srcId="{5A52C943-19E1-48FD-AEA5-95B9FB3B70EC}" destId="{17CC36A3-BA8B-4815-91B0-24DB4136B2C7}" srcOrd="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178F21F-291A-4CE9-B14B-6FB8C6A31800}"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E25215AF-DCA6-447B-8892-10B6154B6F9E}">
      <dgm:prSet/>
      <dgm:spPr/>
      <dgm:t>
        <a:bodyPr/>
        <a:lstStyle/>
        <a:p>
          <a:r>
            <a:rPr lang="en-US"/>
            <a:t>Structured Query Language</a:t>
          </a:r>
        </a:p>
      </dgm:t>
    </dgm:pt>
    <dgm:pt modelId="{2ADC95F2-273E-45CC-9804-C2ADC4BFE7C3}" type="parTrans" cxnId="{DE0D6E38-1E71-45FE-9B23-E096D3F6364A}">
      <dgm:prSet/>
      <dgm:spPr/>
      <dgm:t>
        <a:bodyPr/>
        <a:lstStyle/>
        <a:p>
          <a:endParaRPr lang="en-US"/>
        </a:p>
      </dgm:t>
    </dgm:pt>
    <dgm:pt modelId="{881A5112-F914-461D-ABDD-7858A1D20676}" type="sibTrans" cxnId="{DE0D6E38-1E71-45FE-9B23-E096D3F6364A}">
      <dgm:prSet/>
      <dgm:spPr/>
      <dgm:t>
        <a:bodyPr/>
        <a:lstStyle/>
        <a:p>
          <a:endParaRPr lang="en-US"/>
        </a:p>
      </dgm:t>
    </dgm:pt>
    <dgm:pt modelId="{0BC5A91B-DDBA-45EC-8830-3265196FE334}">
      <dgm:prSet/>
      <dgm:spPr/>
      <dgm:t>
        <a:bodyPr/>
        <a:lstStyle/>
        <a:p>
          <a:r>
            <a:rPr lang="en-US"/>
            <a:t>Crud: create, read, update, delete</a:t>
          </a:r>
        </a:p>
      </dgm:t>
    </dgm:pt>
    <dgm:pt modelId="{E5FA20D3-4F78-479B-BFE7-1C045FAD7EB0}" type="parTrans" cxnId="{65D8EBF6-ACB1-4B74-8456-2FD390157D26}">
      <dgm:prSet/>
      <dgm:spPr/>
      <dgm:t>
        <a:bodyPr/>
        <a:lstStyle/>
        <a:p>
          <a:endParaRPr lang="en-US"/>
        </a:p>
      </dgm:t>
    </dgm:pt>
    <dgm:pt modelId="{817942E9-59FC-491B-A7B3-38C994BED2AB}" type="sibTrans" cxnId="{65D8EBF6-ACB1-4B74-8456-2FD390157D26}">
      <dgm:prSet/>
      <dgm:spPr/>
      <dgm:t>
        <a:bodyPr/>
        <a:lstStyle/>
        <a:p>
          <a:endParaRPr lang="en-US"/>
        </a:p>
      </dgm:t>
    </dgm:pt>
    <dgm:pt modelId="{6BD80E0C-45F1-4166-9B6E-9AB7E786DCAE}">
      <dgm:prSet/>
      <dgm:spPr/>
      <dgm:t>
        <a:bodyPr/>
        <a:lstStyle/>
        <a:p>
          <a:r>
            <a:rPr lang="en-US"/>
            <a:t>Create databases and tables</a:t>
          </a:r>
        </a:p>
      </dgm:t>
    </dgm:pt>
    <dgm:pt modelId="{2C283A86-860C-4D17-9231-FED3351B753B}" type="parTrans" cxnId="{4B6BD119-6F2C-4C75-B04B-D9AD0C6059FC}">
      <dgm:prSet/>
      <dgm:spPr/>
      <dgm:t>
        <a:bodyPr/>
        <a:lstStyle/>
        <a:p>
          <a:endParaRPr lang="en-US"/>
        </a:p>
      </dgm:t>
    </dgm:pt>
    <dgm:pt modelId="{A386FF7F-D5BB-4D76-943B-3B4D1DFB7C44}" type="sibTrans" cxnId="{4B6BD119-6F2C-4C75-B04B-D9AD0C6059FC}">
      <dgm:prSet/>
      <dgm:spPr/>
      <dgm:t>
        <a:bodyPr/>
        <a:lstStyle/>
        <a:p>
          <a:endParaRPr lang="en-US"/>
        </a:p>
      </dgm:t>
    </dgm:pt>
    <dgm:pt modelId="{711ABBE0-5BB8-44A3-831D-B460E202A639}">
      <dgm:prSet/>
      <dgm:spPr/>
      <dgm:t>
        <a:bodyPr/>
        <a:lstStyle/>
        <a:p>
          <a:r>
            <a:rPr lang="en-US"/>
            <a:t>Look at specific data</a:t>
          </a:r>
        </a:p>
      </dgm:t>
    </dgm:pt>
    <dgm:pt modelId="{78FEABF4-57F5-4CA9-BB24-8A89B47DC20A}" type="parTrans" cxnId="{C8AAC101-E073-4BCC-9172-282E88EA64C9}">
      <dgm:prSet/>
      <dgm:spPr/>
      <dgm:t>
        <a:bodyPr/>
        <a:lstStyle/>
        <a:p>
          <a:endParaRPr lang="en-US"/>
        </a:p>
      </dgm:t>
    </dgm:pt>
    <dgm:pt modelId="{2AA6831B-CEE5-4C0E-96E5-9258FB44CBBD}" type="sibTrans" cxnId="{C8AAC101-E073-4BCC-9172-282E88EA64C9}">
      <dgm:prSet/>
      <dgm:spPr/>
      <dgm:t>
        <a:bodyPr/>
        <a:lstStyle/>
        <a:p>
          <a:endParaRPr lang="en-US"/>
        </a:p>
      </dgm:t>
    </dgm:pt>
    <dgm:pt modelId="{1D59FAF3-51F2-4722-9116-5B7993CFD6D8}">
      <dgm:prSet/>
      <dgm:spPr/>
      <dgm:t>
        <a:bodyPr/>
        <a:lstStyle/>
        <a:p>
          <a:r>
            <a:rPr lang="en-US"/>
            <a:t>Make changes to data and remove data</a:t>
          </a:r>
        </a:p>
      </dgm:t>
    </dgm:pt>
    <dgm:pt modelId="{6B78882F-A5E1-4F38-95DB-34474D13C668}" type="parTrans" cxnId="{BC4A76A9-8AC3-49BD-B50B-4EEE8B65F1AA}">
      <dgm:prSet/>
      <dgm:spPr/>
      <dgm:t>
        <a:bodyPr/>
        <a:lstStyle/>
        <a:p>
          <a:endParaRPr lang="en-US"/>
        </a:p>
      </dgm:t>
    </dgm:pt>
    <dgm:pt modelId="{799132C9-CB19-4BD6-BE4D-05810A103A6B}" type="sibTrans" cxnId="{BC4A76A9-8AC3-49BD-B50B-4EEE8B65F1AA}">
      <dgm:prSet/>
      <dgm:spPr/>
      <dgm:t>
        <a:bodyPr/>
        <a:lstStyle/>
        <a:p>
          <a:endParaRPr lang="en-US"/>
        </a:p>
      </dgm:t>
    </dgm:pt>
    <dgm:pt modelId="{C9CE4137-C640-4991-AC0E-3F0D84FC7F15}">
      <dgm:prSet/>
      <dgm:spPr/>
      <dgm:t>
        <a:bodyPr/>
        <a:lstStyle/>
        <a:p>
          <a:r>
            <a:rPr lang="en-US"/>
            <a:t>And more (level 2)</a:t>
          </a:r>
        </a:p>
      </dgm:t>
    </dgm:pt>
    <dgm:pt modelId="{CA498284-FD5A-4DB4-AC97-0A306D968CEB}" type="parTrans" cxnId="{578E8C9B-1182-47BE-AFC2-94F8F0D1EBF2}">
      <dgm:prSet/>
      <dgm:spPr/>
      <dgm:t>
        <a:bodyPr/>
        <a:lstStyle/>
        <a:p>
          <a:endParaRPr lang="en-US"/>
        </a:p>
      </dgm:t>
    </dgm:pt>
    <dgm:pt modelId="{BEC59B1A-139D-484B-9DEB-2C4216E68C61}" type="sibTrans" cxnId="{578E8C9B-1182-47BE-AFC2-94F8F0D1EBF2}">
      <dgm:prSet/>
      <dgm:spPr/>
      <dgm:t>
        <a:bodyPr/>
        <a:lstStyle/>
        <a:p>
          <a:endParaRPr lang="en-US"/>
        </a:p>
      </dgm:t>
    </dgm:pt>
    <dgm:pt modelId="{3AFB885B-4D3E-4937-842B-0405424AC3F5}" type="pres">
      <dgm:prSet presAssocID="{B178F21F-291A-4CE9-B14B-6FB8C6A31800}" presName="linear" presStyleCnt="0">
        <dgm:presLayoutVars>
          <dgm:animLvl val="lvl"/>
          <dgm:resizeHandles val="exact"/>
        </dgm:presLayoutVars>
      </dgm:prSet>
      <dgm:spPr/>
    </dgm:pt>
    <dgm:pt modelId="{0A5A8A3B-94E9-43DA-B8A6-EDEDEBD0C8B8}" type="pres">
      <dgm:prSet presAssocID="{E25215AF-DCA6-447B-8892-10B6154B6F9E}" presName="parentText" presStyleLbl="node1" presStyleIdx="0" presStyleCnt="2">
        <dgm:presLayoutVars>
          <dgm:chMax val="0"/>
          <dgm:bulletEnabled val="1"/>
        </dgm:presLayoutVars>
      </dgm:prSet>
      <dgm:spPr/>
    </dgm:pt>
    <dgm:pt modelId="{8960CAA6-1C45-4CE8-8F01-80DB8C3F1122}" type="pres">
      <dgm:prSet presAssocID="{881A5112-F914-461D-ABDD-7858A1D20676}" presName="spacer" presStyleCnt="0"/>
      <dgm:spPr/>
    </dgm:pt>
    <dgm:pt modelId="{5CBA4D76-2414-496D-BF13-1B653F31E475}" type="pres">
      <dgm:prSet presAssocID="{0BC5A91B-DDBA-45EC-8830-3265196FE334}" presName="parentText" presStyleLbl="node1" presStyleIdx="1" presStyleCnt="2">
        <dgm:presLayoutVars>
          <dgm:chMax val="0"/>
          <dgm:bulletEnabled val="1"/>
        </dgm:presLayoutVars>
      </dgm:prSet>
      <dgm:spPr/>
    </dgm:pt>
    <dgm:pt modelId="{C22E2396-6C8A-430D-8876-FE75FC749FE0}" type="pres">
      <dgm:prSet presAssocID="{0BC5A91B-DDBA-45EC-8830-3265196FE334}" presName="childText" presStyleLbl="revTx" presStyleIdx="0" presStyleCnt="1">
        <dgm:presLayoutVars>
          <dgm:bulletEnabled val="1"/>
        </dgm:presLayoutVars>
      </dgm:prSet>
      <dgm:spPr/>
    </dgm:pt>
  </dgm:ptLst>
  <dgm:cxnLst>
    <dgm:cxn modelId="{C8AAC101-E073-4BCC-9172-282E88EA64C9}" srcId="{0BC5A91B-DDBA-45EC-8830-3265196FE334}" destId="{711ABBE0-5BB8-44A3-831D-B460E202A639}" srcOrd="1" destOrd="0" parTransId="{78FEABF4-57F5-4CA9-BB24-8A89B47DC20A}" sibTransId="{2AA6831B-CEE5-4C0E-96E5-9258FB44CBBD}"/>
    <dgm:cxn modelId="{FC294119-423B-43F0-A02D-B857FC62D2AE}" type="presOf" srcId="{6BD80E0C-45F1-4166-9B6E-9AB7E786DCAE}" destId="{C22E2396-6C8A-430D-8876-FE75FC749FE0}" srcOrd="0" destOrd="0" presId="urn:microsoft.com/office/officeart/2005/8/layout/vList2"/>
    <dgm:cxn modelId="{4B6BD119-6F2C-4C75-B04B-D9AD0C6059FC}" srcId="{0BC5A91B-DDBA-45EC-8830-3265196FE334}" destId="{6BD80E0C-45F1-4166-9B6E-9AB7E786DCAE}" srcOrd="0" destOrd="0" parTransId="{2C283A86-860C-4D17-9231-FED3351B753B}" sibTransId="{A386FF7F-D5BB-4D76-943B-3B4D1DFB7C44}"/>
    <dgm:cxn modelId="{B566B51D-51A3-4F20-9897-9AD3E89AF304}" type="presOf" srcId="{711ABBE0-5BB8-44A3-831D-B460E202A639}" destId="{C22E2396-6C8A-430D-8876-FE75FC749FE0}" srcOrd="0" destOrd="1" presId="urn:microsoft.com/office/officeart/2005/8/layout/vList2"/>
    <dgm:cxn modelId="{74880F1E-BDB5-4499-B7B1-C49B97AE77BC}" type="presOf" srcId="{0BC5A91B-DDBA-45EC-8830-3265196FE334}" destId="{5CBA4D76-2414-496D-BF13-1B653F31E475}" srcOrd="0" destOrd="0" presId="urn:microsoft.com/office/officeart/2005/8/layout/vList2"/>
    <dgm:cxn modelId="{DE0D6E38-1E71-45FE-9B23-E096D3F6364A}" srcId="{B178F21F-291A-4CE9-B14B-6FB8C6A31800}" destId="{E25215AF-DCA6-447B-8892-10B6154B6F9E}" srcOrd="0" destOrd="0" parTransId="{2ADC95F2-273E-45CC-9804-C2ADC4BFE7C3}" sibTransId="{881A5112-F914-461D-ABDD-7858A1D20676}"/>
    <dgm:cxn modelId="{3C0B4979-5645-48E8-9F3B-7A1AC8C8DCE2}" type="presOf" srcId="{1D59FAF3-51F2-4722-9116-5B7993CFD6D8}" destId="{C22E2396-6C8A-430D-8876-FE75FC749FE0}" srcOrd="0" destOrd="2" presId="urn:microsoft.com/office/officeart/2005/8/layout/vList2"/>
    <dgm:cxn modelId="{578E8C9B-1182-47BE-AFC2-94F8F0D1EBF2}" srcId="{0BC5A91B-DDBA-45EC-8830-3265196FE334}" destId="{C9CE4137-C640-4991-AC0E-3F0D84FC7F15}" srcOrd="3" destOrd="0" parTransId="{CA498284-FD5A-4DB4-AC97-0A306D968CEB}" sibTransId="{BEC59B1A-139D-484B-9DEB-2C4216E68C61}"/>
    <dgm:cxn modelId="{BC4A76A9-8AC3-49BD-B50B-4EEE8B65F1AA}" srcId="{0BC5A91B-DDBA-45EC-8830-3265196FE334}" destId="{1D59FAF3-51F2-4722-9116-5B7993CFD6D8}" srcOrd="2" destOrd="0" parTransId="{6B78882F-A5E1-4F38-95DB-34474D13C668}" sibTransId="{799132C9-CB19-4BD6-BE4D-05810A103A6B}"/>
    <dgm:cxn modelId="{2F1FE0AE-74C6-4476-997D-5E0CAD01F3C5}" type="presOf" srcId="{B178F21F-291A-4CE9-B14B-6FB8C6A31800}" destId="{3AFB885B-4D3E-4937-842B-0405424AC3F5}" srcOrd="0" destOrd="0" presId="urn:microsoft.com/office/officeart/2005/8/layout/vList2"/>
    <dgm:cxn modelId="{358833C1-6BAB-446A-B6A8-EB43BD8AD36F}" type="presOf" srcId="{E25215AF-DCA6-447B-8892-10B6154B6F9E}" destId="{0A5A8A3B-94E9-43DA-B8A6-EDEDEBD0C8B8}" srcOrd="0" destOrd="0" presId="urn:microsoft.com/office/officeart/2005/8/layout/vList2"/>
    <dgm:cxn modelId="{B5A462E2-F603-4BF1-BEF9-68FB6496ED90}" type="presOf" srcId="{C9CE4137-C640-4991-AC0E-3F0D84FC7F15}" destId="{C22E2396-6C8A-430D-8876-FE75FC749FE0}" srcOrd="0" destOrd="3" presId="urn:microsoft.com/office/officeart/2005/8/layout/vList2"/>
    <dgm:cxn modelId="{65D8EBF6-ACB1-4B74-8456-2FD390157D26}" srcId="{B178F21F-291A-4CE9-B14B-6FB8C6A31800}" destId="{0BC5A91B-DDBA-45EC-8830-3265196FE334}" srcOrd="1" destOrd="0" parTransId="{E5FA20D3-4F78-479B-BFE7-1C045FAD7EB0}" sibTransId="{817942E9-59FC-491B-A7B3-38C994BED2AB}"/>
    <dgm:cxn modelId="{DDFC1816-D1A1-400B-8AF9-3369F2BD9E04}" type="presParOf" srcId="{3AFB885B-4D3E-4937-842B-0405424AC3F5}" destId="{0A5A8A3B-94E9-43DA-B8A6-EDEDEBD0C8B8}" srcOrd="0" destOrd="0" presId="urn:microsoft.com/office/officeart/2005/8/layout/vList2"/>
    <dgm:cxn modelId="{E25BD898-8280-4F99-B5E1-EE520F93E47C}" type="presParOf" srcId="{3AFB885B-4D3E-4937-842B-0405424AC3F5}" destId="{8960CAA6-1C45-4CE8-8F01-80DB8C3F1122}" srcOrd="1" destOrd="0" presId="urn:microsoft.com/office/officeart/2005/8/layout/vList2"/>
    <dgm:cxn modelId="{EBA0C45E-82CF-4929-9D4B-E9F3EF4A692D}" type="presParOf" srcId="{3AFB885B-4D3E-4937-842B-0405424AC3F5}" destId="{5CBA4D76-2414-496D-BF13-1B653F31E475}" srcOrd="2" destOrd="0" presId="urn:microsoft.com/office/officeart/2005/8/layout/vList2"/>
    <dgm:cxn modelId="{48738FE1-4452-4E62-BD2F-D708EBAC9B21}" type="presParOf" srcId="{3AFB885B-4D3E-4937-842B-0405424AC3F5}" destId="{C22E2396-6C8A-430D-8876-FE75FC749FE0}" srcOrd="3"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61A46AC-D462-44F0-9CAD-7D588524A518}"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DEFE4327-411A-45CC-9030-2E45476E5EF4}">
      <dgm:prSet/>
      <dgm:spPr/>
      <dgm:t>
        <a:bodyPr/>
        <a:lstStyle/>
        <a:p>
          <a:r>
            <a:rPr lang="en-US"/>
            <a:t>A collection of tables</a:t>
          </a:r>
        </a:p>
      </dgm:t>
    </dgm:pt>
    <dgm:pt modelId="{6EC4071B-2BBD-4969-A185-2A892DE4CF27}" type="parTrans" cxnId="{732B9FB0-C2C6-42C2-8EA1-A2804C4C386C}">
      <dgm:prSet/>
      <dgm:spPr/>
      <dgm:t>
        <a:bodyPr/>
        <a:lstStyle/>
        <a:p>
          <a:endParaRPr lang="en-US"/>
        </a:p>
      </dgm:t>
    </dgm:pt>
    <dgm:pt modelId="{1E2E84C3-45B7-4186-81DB-CCD99265D62E}" type="sibTrans" cxnId="{732B9FB0-C2C6-42C2-8EA1-A2804C4C386C}">
      <dgm:prSet/>
      <dgm:spPr/>
      <dgm:t>
        <a:bodyPr/>
        <a:lstStyle/>
        <a:p>
          <a:endParaRPr lang="en-US"/>
        </a:p>
      </dgm:t>
    </dgm:pt>
    <dgm:pt modelId="{D52DB3E6-67F7-4EAA-A78C-63FC9BE842CF}">
      <dgm:prSet/>
      <dgm:spPr/>
      <dgm:t>
        <a:bodyPr/>
        <a:lstStyle/>
        <a:p>
          <a:r>
            <a:rPr lang="en-US"/>
            <a:t>Set of columns in each table and rows with data</a:t>
          </a:r>
        </a:p>
      </dgm:t>
    </dgm:pt>
    <dgm:pt modelId="{6E72DBCE-5C1D-44FB-9E5C-C1751644E337}" type="parTrans" cxnId="{2A844257-3A93-4A2D-8799-E1C1F218A0C0}">
      <dgm:prSet/>
      <dgm:spPr/>
      <dgm:t>
        <a:bodyPr/>
        <a:lstStyle/>
        <a:p>
          <a:endParaRPr lang="en-US"/>
        </a:p>
      </dgm:t>
    </dgm:pt>
    <dgm:pt modelId="{35E79064-38E9-41E4-BF4E-9627596B0CF8}" type="sibTrans" cxnId="{2A844257-3A93-4A2D-8799-E1C1F218A0C0}">
      <dgm:prSet/>
      <dgm:spPr/>
      <dgm:t>
        <a:bodyPr/>
        <a:lstStyle/>
        <a:p>
          <a:endParaRPr lang="en-US"/>
        </a:p>
      </dgm:t>
    </dgm:pt>
    <dgm:pt modelId="{2A635D7B-42AF-4637-AC00-B6AC23F089B7}">
      <dgm:prSet/>
      <dgm:spPr/>
      <dgm:t>
        <a:bodyPr/>
        <a:lstStyle/>
        <a:p>
          <a:r>
            <a:rPr lang="en-US"/>
            <a:t>Each row is called a </a:t>
          </a:r>
          <a:r>
            <a:rPr lang="en-US" b="1"/>
            <a:t>record</a:t>
          </a:r>
          <a:endParaRPr lang="en-US"/>
        </a:p>
      </dgm:t>
    </dgm:pt>
    <dgm:pt modelId="{23A03C5B-DC24-470A-89BD-48CC704D76E8}" type="parTrans" cxnId="{52F14971-980D-4309-978C-980738A63455}">
      <dgm:prSet/>
      <dgm:spPr/>
      <dgm:t>
        <a:bodyPr/>
        <a:lstStyle/>
        <a:p>
          <a:endParaRPr lang="en-US"/>
        </a:p>
      </dgm:t>
    </dgm:pt>
    <dgm:pt modelId="{7F7A2E30-C39F-4408-B6B0-0CFAB57E3E95}" type="sibTrans" cxnId="{52F14971-980D-4309-978C-980738A63455}">
      <dgm:prSet/>
      <dgm:spPr/>
      <dgm:t>
        <a:bodyPr/>
        <a:lstStyle/>
        <a:p>
          <a:endParaRPr lang="en-US"/>
        </a:p>
      </dgm:t>
    </dgm:pt>
    <dgm:pt modelId="{033BCA62-E6EC-42C9-96AF-8A3F53F42551}">
      <dgm:prSet/>
      <dgm:spPr/>
      <dgm:t>
        <a:bodyPr/>
        <a:lstStyle/>
        <a:p>
          <a:r>
            <a:rPr lang="en-US"/>
            <a:t>Data between tables can be related between each other</a:t>
          </a:r>
        </a:p>
      </dgm:t>
    </dgm:pt>
    <dgm:pt modelId="{09C973FE-DA31-4584-AE5A-91A3E8BAB99B}" type="parTrans" cxnId="{5247A900-D6A8-4E8C-A665-B9C423188C06}">
      <dgm:prSet/>
      <dgm:spPr/>
      <dgm:t>
        <a:bodyPr/>
        <a:lstStyle/>
        <a:p>
          <a:endParaRPr lang="en-US"/>
        </a:p>
      </dgm:t>
    </dgm:pt>
    <dgm:pt modelId="{133250BA-E6AD-4BCE-B67A-7BC4F46F745B}" type="sibTrans" cxnId="{5247A900-D6A8-4E8C-A665-B9C423188C06}">
      <dgm:prSet/>
      <dgm:spPr/>
      <dgm:t>
        <a:bodyPr/>
        <a:lstStyle/>
        <a:p>
          <a:endParaRPr lang="en-US"/>
        </a:p>
      </dgm:t>
    </dgm:pt>
    <dgm:pt modelId="{A17B640E-6113-4094-962F-4203EC7BFF67}">
      <dgm:prSet/>
      <dgm:spPr/>
      <dgm:t>
        <a:bodyPr/>
        <a:lstStyle/>
        <a:p>
          <a:r>
            <a:rPr lang="en-US" dirty="0"/>
            <a:t>Collection of tables is called </a:t>
          </a:r>
          <a:r>
            <a:rPr lang="en-US" b="1" dirty="0"/>
            <a:t>schema</a:t>
          </a:r>
          <a:endParaRPr lang="en-US" dirty="0"/>
        </a:p>
      </dgm:t>
    </dgm:pt>
    <dgm:pt modelId="{E9C11A96-FFA3-443E-9999-4D7357A50004}" type="parTrans" cxnId="{DBC52E5C-8C1E-41B9-8304-14F09062BB04}">
      <dgm:prSet/>
      <dgm:spPr/>
      <dgm:t>
        <a:bodyPr/>
        <a:lstStyle/>
        <a:p>
          <a:endParaRPr lang="en-US"/>
        </a:p>
      </dgm:t>
    </dgm:pt>
    <dgm:pt modelId="{845E55CA-ABE5-4542-A314-C7BFF10D89A1}" type="sibTrans" cxnId="{DBC52E5C-8C1E-41B9-8304-14F09062BB04}">
      <dgm:prSet/>
      <dgm:spPr/>
      <dgm:t>
        <a:bodyPr/>
        <a:lstStyle/>
        <a:p>
          <a:endParaRPr lang="en-US"/>
        </a:p>
      </dgm:t>
    </dgm:pt>
    <dgm:pt modelId="{283664F1-ADB1-49D6-BC1D-5B4DB6B06789}" type="pres">
      <dgm:prSet presAssocID="{B61A46AC-D462-44F0-9CAD-7D588524A518}" presName="linear" presStyleCnt="0">
        <dgm:presLayoutVars>
          <dgm:animLvl val="lvl"/>
          <dgm:resizeHandles val="exact"/>
        </dgm:presLayoutVars>
      </dgm:prSet>
      <dgm:spPr/>
    </dgm:pt>
    <dgm:pt modelId="{FDBCD9CF-A531-4756-96DE-92D20B3DEF6E}" type="pres">
      <dgm:prSet presAssocID="{DEFE4327-411A-45CC-9030-2E45476E5EF4}" presName="parentText" presStyleLbl="node1" presStyleIdx="0" presStyleCnt="2">
        <dgm:presLayoutVars>
          <dgm:chMax val="0"/>
          <dgm:bulletEnabled val="1"/>
        </dgm:presLayoutVars>
      </dgm:prSet>
      <dgm:spPr/>
    </dgm:pt>
    <dgm:pt modelId="{C8710619-AE9C-4CC2-B917-4393E419C6D3}" type="pres">
      <dgm:prSet presAssocID="{DEFE4327-411A-45CC-9030-2E45476E5EF4}" presName="childText" presStyleLbl="revTx" presStyleIdx="0" presStyleCnt="1">
        <dgm:presLayoutVars>
          <dgm:bulletEnabled val="1"/>
        </dgm:presLayoutVars>
      </dgm:prSet>
      <dgm:spPr/>
    </dgm:pt>
    <dgm:pt modelId="{76AE8257-C69B-45E4-9288-01ED4C7BB398}" type="pres">
      <dgm:prSet presAssocID="{A17B640E-6113-4094-962F-4203EC7BFF67}" presName="parentText" presStyleLbl="node1" presStyleIdx="1" presStyleCnt="2">
        <dgm:presLayoutVars>
          <dgm:chMax val="0"/>
          <dgm:bulletEnabled val="1"/>
        </dgm:presLayoutVars>
      </dgm:prSet>
      <dgm:spPr/>
    </dgm:pt>
  </dgm:ptLst>
  <dgm:cxnLst>
    <dgm:cxn modelId="{5247A900-D6A8-4E8C-A665-B9C423188C06}" srcId="{DEFE4327-411A-45CC-9030-2E45476E5EF4}" destId="{033BCA62-E6EC-42C9-96AF-8A3F53F42551}" srcOrd="2" destOrd="0" parTransId="{09C973FE-DA31-4584-AE5A-91A3E8BAB99B}" sibTransId="{133250BA-E6AD-4BCE-B67A-7BC4F46F745B}"/>
    <dgm:cxn modelId="{C40EF73E-B887-40FC-BB9D-FC838ED4760D}" type="presOf" srcId="{B61A46AC-D462-44F0-9CAD-7D588524A518}" destId="{283664F1-ADB1-49D6-BC1D-5B4DB6B06789}" srcOrd="0" destOrd="0" presId="urn:microsoft.com/office/officeart/2005/8/layout/vList2"/>
    <dgm:cxn modelId="{DBC52E5C-8C1E-41B9-8304-14F09062BB04}" srcId="{B61A46AC-D462-44F0-9CAD-7D588524A518}" destId="{A17B640E-6113-4094-962F-4203EC7BFF67}" srcOrd="1" destOrd="0" parTransId="{E9C11A96-FFA3-443E-9999-4D7357A50004}" sibTransId="{845E55CA-ABE5-4542-A314-C7BFF10D89A1}"/>
    <dgm:cxn modelId="{52F14971-980D-4309-978C-980738A63455}" srcId="{DEFE4327-411A-45CC-9030-2E45476E5EF4}" destId="{2A635D7B-42AF-4637-AC00-B6AC23F089B7}" srcOrd="1" destOrd="0" parTransId="{23A03C5B-DC24-470A-89BD-48CC704D76E8}" sibTransId="{7F7A2E30-C39F-4408-B6B0-0CFAB57E3E95}"/>
    <dgm:cxn modelId="{2A844257-3A93-4A2D-8799-E1C1F218A0C0}" srcId="{DEFE4327-411A-45CC-9030-2E45476E5EF4}" destId="{D52DB3E6-67F7-4EAA-A78C-63FC9BE842CF}" srcOrd="0" destOrd="0" parTransId="{6E72DBCE-5C1D-44FB-9E5C-C1751644E337}" sibTransId="{35E79064-38E9-41E4-BF4E-9627596B0CF8}"/>
    <dgm:cxn modelId="{8B918F82-0F5C-401F-9CA6-A24A70B9C37F}" type="presOf" srcId="{2A635D7B-42AF-4637-AC00-B6AC23F089B7}" destId="{C8710619-AE9C-4CC2-B917-4393E419C6D3}" srcOrd="0" destOrd="1" presId="urn:microsoft.com/office/officeart/2005/8/layout/vList2"/>
    <dgm:cxn modelId="{7CCE9186-544A-4B32-8BF2-A17E16719035}" type="presOf" srcId="{A17B640E-6113-4094-962F-4203EC7BFF67}" destId="{76AE8257-C69B-45E4-9288-01ED4C7BB398}" srcOrd="0" destOrd="0" presId="urn:microsoft.com/office/officeart/2005/8/layout/vList2"/>
    <dgm:cxn modelId="{732B9FB0-C2C6-42C2-8EA1-A2804C4C386C}" srcId="{B61A46AC-D462-44F0-9CAD-7D588524A518}" destId="{DEFE4327-411A-45CC-9030-2E45476E5EF4}" srcOrd="0" destOrd="0" parTransId="{6EC4071B-2BBD-4969-A185-2A892DE4CF27}" sibTransId="{1E2E84C3-45B7-4186-81DB-CCD99265D62E}"/>
    <dgm:cxn modelId="{2F2DEEB1-D212-434D-9145-55C65BBF418D}" type="presOf" srcId="{DEFE4327-411A-45CC-9030-2E45476E5EF4}" destId="{FDBCD9CF-A531-4756-96DE-92D20B3DEF6E}" srcOrd="0" destOrd="0" presId="urn:microsoft.com/office/officeart/2005/8/layout/vList2"/>
    <dgm:cxn modelId="{DAD9C1EC-93D4-4B47-85B0-4CB4BBC354CB}" type="presOf" srcId="{033BCA62-E6EC-42C9-96AF-8A3F53F42551}" destId="{C8710619-AE9C-4CC2-B917-4393E419C6D3}" srcOrd="0" destOrd="2" presId="urn:microsoft.com/office/officeart/2005/8/layout/vList2"/>
    <dgm:cxn modelId="{B5610BF4-9ECC-4BF5-B45A-81064E746511}" type="presOf" srcId="{D52DB3E6-67F7-4EAA-A78C-63FC9BE842CF}" destId="{C8710619-AE9C-4CC2-B917-4393E419C6D3}" srcOrd="0" destOrd="0" presId="urn:microsoft.com/office/officeart/2005/8/layout/vList2"/>
    <dgm:cxn modelId="{3FA1F750-EC6A-4BBF-AD6C-C7CB751167D3}" type="presParOf" srcId="{283664F1-ADB1-49D6-BC1D-5B4DB6B06789}" destId="{FDBCD9CF-A531-4756-96DE-92D20B3DEF6E}" srcOrd="0" destOrd="0" presId="urn:microsoft.com/office/officeart/2005/8/layout/vList2"/>
    <dgm:cxn modelId="{E90F0C31-30CE-4623-ACCB-E5595EB4F1A7}" type="presParOf" srcId="{283664F1-ADB1-49D6-BC1D-5B4DB6B06789}" destId="{C8710619-AE9C-4CC2-B917-4393E419C6D3}" srcOrd="1" destOrd="0" presId="urn:microsoft.com/office/officeart/2005/8/layout/vList2"/>
    <dgm:cxn modelId="{C8547DFB-41C1-4B5D-B624-F493FBA52ED9}" type="presParOf" srcId="{283664F1-ADB1-49D6-BC1D-5B4DB6B06789}" destId="{76AE8257-C69B-45E4-9288-01ED4C7BB398}" srcOrd="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42D4C68-79D9-486A-9BE1-5F8340533A1A}" type="doc">
      <dgm:prSet loTypeId="urn:microsoft.com/office/officeart/2018/2/layout/IconLabelList" loCatId="icon" qsTypeId="urn:microsoft.com/office/officeart/2005/8/quickstyle/simple5" qsCatId="simple" csTypeId="urn:microsoft.com/office/officeart/2005/8/colors/colorful5" csCatId="colorful" phldr="1"/>
      <dgm:spPr/>
      <dgm:t>
        <a:bodyPr/>
        <a:lstStyle/>
        <a:p>
          <a:endParaRPr lang="en-US"/>
        </a:p>
      </dgm:t>
    </dgm:pt>
    <dgm:pt modelId="{AD69476F-6A24-4FCF-8688-F5FE84532A15}">
      <dgm:prSet/>
      <dgm:spPr/>
      <dgm:t>
        <a:bodyPr/>
        <a:lstStyle/>
        <a:p>
          <a:pPr>
            <a:lnSpc>
              <a:spcPct val="100000"/>
            </a:lnSpc>
          </a:pPr>
          <a:r>
            <a:rPr lang="en-US" dirty="0"/>
            <a:t>VIEW: virtual table</a:t>
          </a:r>
        </a:p>
      </dgm:t>
    </dgm:pt>
    <dgm:pt modelId="{E056B2D0-A974-4A24-8C85-633E1230E2CF}" type="parTrans" cxnId="{5FD674F1-1EBB-4971-B82B-AED2A2E521E5}">
      <dgm:prSet/>
      <dgm:spPr/>
      <dgm:t>
        <a:bodyPr/>
        <a:lstStyle/>
        <a:p>
          <a:endParaRPr lang="en-US"/>
        </a:p>
      </dgm:t>
    </dgm:pt>
    <dgm:pt modelId="{1C86E1BA-9281-45A0-9B10-89F0E89D3042}" type="sibTrans" cxnId="{5FD674F1-1EBB-4971-B82B-AED2A2E521E5}">
      <dgm:prSet/>
      <dgm:spPr/>
      <dgm:t>
        <a:bodyPr/>
        <a:lstStyle/>
        <a:p>
          <a:endParaRPr lang="en-US"/>
        </a:p>
      </dgm:t>
    </dgm:pt>
    <dgm:pt modelId="{993B7752-8C18-4398-AFBB-191278CC2C6E}">
      <dgm:prSet/>
      <dgm:spPr/>
      <dgm:t>
        <a:bodyPr/>
        <a:lstStyle/>
        <a:p>
          <a:pPr>
            <a:lnSpc>
              <a:spcPct val="100000"/>
            </a:lnSpc>
          </a:pPr>
          <a:r>
            <a:rPr lang="en-US" dirty="0"/>
            <a:t>INDEX: users cannot see the index; it is used to retrieve data from the database more quickly</a:t>
          </a:r>
        </a:p>
      </dgm:t>
    </dgm:pt>
    <dgm:pt modelId="{DC52EEBF-41B4-4C2E-8CE2-48FFA6D912E0}" type="parTrans" cxnId="{863B2B06-D293-4FB3-AE71-14114087DDAB}">
      <dgm:prSet/>
      <dgm:spPr/>
      <dgm:t>
        <a:bodyPr/>
        <a:lstStyle/>
        <a:p>
          <a:endParaRPr lang="en-US"/>
        </a:p>
      </dgm:t>
    </dgm:pt>
    <dgm:pt modelId="{10E4002E-EDAB-4F29-A108-3C481F6FEBFA}" type="sibTrans" cxnId="{863B2B06-D293-4FB3-AE71-14114087DDAB}">
      <dgm:prSet/>
      <dgm:spPr/>
      <dgm:t>
        <a:bodyPr/>
        <a:lstStyle/>
        <a:p>
          <a:endParaRPr lang="en-US"/>
        </a:p>
      </dgm:t>
    </dgm:pt>
    <dgm:pt modelId="{52AC3B8E-2ED7-4519-8BA4-D1DE63A2DC0F}" type="pres">
      <dgm:prSet presAssocID="{642D4C68-79D9-486A-9BE1-5F8340533A1A}" presName="root" presStyleCnt="0">
        <dgm:presLayoutVars>
          <dgm:dir/>
          <dgm:resizeHandles val="exact"/>
        </dgm:presLayoutVars>
      </dgm:prSet>
      <dgm:spPr/>
    </dgm:pt>
    <dgm:pt modelId="{36EE08AE-F189-429A-96F3-B531914FD9A2}" type="pres">
      <dgm:prSet presAssocID="{AD69476F-6A24-4FCF-8688-F5FE84532A15}" presName="compNode" presStyleCnt="0"/>
      <dgm:spPr/>
    </dgm:pt>
    <dgm:pt modelId="{0053FB84-2A32-42A5-B00C-260EA1E56B9E}" type="pres">
      <dgm:prSet presAssocID="{AD69476F-6A24-4FCF-8688-F5FE84532A15}"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Table and chairs"/>
        </a:ext>
      </dgm:extLst>
    </dgm:pt>
    <dgm:pt modelId="{045E880C-5C38-448A-9659-126CCC494A2A}" type="pres">
      <dgm:prSet presAssocID="{AD69476F-6A24-4FCF-8688-F5FE84532A15}" presName="spaceRect" presStyleCnt="0"/>
      <dgm:spPr/>
    </dgm:pt>
    <dgm:pt modelId="{FFDB3B7F-192B-4F85-865C-E2C9D8F5ECF0}" type="pres">
      <dgm:prSet presAssocID="{AD69476F-6A24-4FCF-8688-F5FE84532A15}" presName="textRect" presStyleLbl="revTx" presStyleIdx="0" presStyleCnt="2">
        <dgm:presLayoutVars>
          <dgm:chMax val="1"/>
          <dgm:chPref val="1"/>
        </dgm:presLayoutVars>
      </dgm:prSet>
      <dgm:spPr/>
    </dgm:pt>
    <dgm:pt modelId="{2E879D4F-D85E-4561-9F5B-379154832022}" type="pres">
      <dgm:prSet presAssocID="{1C86E1BA-9281-45A0-9B10-89F0E89D3042}" presName="sibTrans" presStyleCnt="0"/>
      <dgm:spPr/>
    </dgm:pt>
    <dgm:pt modelId="{A54D02F5-C1D7-483E-9997-62CB6C1AB350}" type="pres">
      <dgm:prSet presAssocID="{993B7752-8C18-4398-AFBB-191278CC2C6E}" presName="compNode" presStyleCnt="0"/>
      <dgm:spPr/>
    </dgm:pt>
    <dgm:pt modelId="{A8A5A90F-384A-41A1-BF6D-FD3EF0C86C4D}" type="pres">
      <dgm:prSet presAssocID="{993B7752-8C18-4398-AFBB-191278CC2C6E}"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Database"/>
        </a:ext>
      </dgm:extLst>
    </dgm:pt>
    <dgm:pt modelId="{49ADFF70-215C-4401-9181-8709BF707C39}" type="pres">
      <dgm:prSet presAssocID="{993B7752-8C18-4398-AFBB-191278CC2C6E}" presName="spaceRect" presStyleCnt="0"/>
      <dgm:spPr/>
    </dgm:pt>
    <dgm:pt modelId="{1515AF0F-1111-4429-96C2-2BC461BBA6F7}" type="pres">
      <dgm:prSet presAssocID="{993B7752-8C18-4398-AFBB-191278CC2C6E}" presName="textRect" presStyleLbl="revTx" presStyleIdx="1" presStyleCnt="2">
        <dgm:presLayoutVars>
          <dgm:chMax val="1"/>
          <dgm:chPref val="1"/>
        </dgm:presLayoutVars>
      </dgm:prSet>
      <dgm:spPr/>
    </dgm:pt>
  </dgm:ptLst>
  <dgm:cxnLst>
    <dgm:cxn modelId="{863B2B06-D293-4FB3-AE71-14114087DDAB}" srcId="{642D4C68-79D9-486A-9BE1-5F8340533A1A}" destId="{993B7752-8C18-4398-AFBB-191278CC2C6E}" srcOrd="1" destOrd="0" parTransId="{DC52EEBF-41B4-4C2E-8CE2-48FFA6D912E0}" sibTransId="{10E4002E-EDAB-4F29-A108-3C481F6FEBFA}"/>
    <dgm:cxn modelId="{1A75F008-8881-4794-8BB4-43E9A0ACD6F3}" type="presOf" srcId="{AD69476F-6A24-4FCF-8688-F5FE84532A15}" destId="{FFDB3B7F-192B-4F85-865C-E2C9D8F5ECF0}" srcOrd="0" destOrd="0" presId="urn:microsoft.com/office/officeart/2018/2/layout/IconLabelList"/>
    <dgm:cxn modelId="{B4166022-7BFD-430F-B4E3-93903BE4487C}" type="presOf" srcId="{642D4C68-79D9-486A-9BE1-5F8340533A1A}" destId="{52AC3B8E-2ED7-4519-8BA4-D1DE63A2DC0F}" srcOrd="0" destOrd="0" presId="urn:microsoft.com/office/officeart/2018/2/layout/IconLabelList"/>
    <dgm:cxn modelId="{502E9242-03D4-4B35-B290-DA82BB053380}" type="presOf" srcId="{993B7752-8C18-4398-AFBB-191278CC2C6E}" destId="{1515AF0F-1111-4429-96C2-2BC461BBA6F7}" srcOrd="0" destOrd="0" presId="urn:microsoft.com/office/officeart/2018/2/layout/IconLabelList"/>
    <dgm:cxn modelId="{5FD674F1-1EBB-4971-B82B-AED2A2E521E5}" srcId="{642D4C68-79D9-486A-9BE1-5F8340533A1A}" destId="{AD69476F-6A24-4FCF-8688-F5FE84532A15}" srcOrd="0" destOrd="0" parTransId="{E056B2D0-A974-4A24-8C85-633E1230E2CF}" sibTransId="{1C86E1BA-9281-45A0-9B10-89F0E89D3042}"/>
    <dgm:cxn modelId="{2258EF78-9FEE-4A76-A3E9-35D6E252F6E4}" type="presParOf" srcId="{52AC3B8E-2ED7-4519-8BA4-D1DE63A2DC0F}" destId="{36EE08AE-F189-429A-96F3-B531914FD9A2}" srcOrd="0" destOrd="0" presId="urn:microsoft.com/office/officeart/2018/2/layout/IconLabelList"/>
    <dgm:cxn modelId="{E0252482-5C4A-470B-9F34-24ACB1816CF6}" type="presParOf" srcId="{36EE08AE-F189-429A-96F3-B531914FD9A2}" destId="{0053FB84-2A32-42A5-B00C-260EA1E56B9E}" srcOrd="0" destOrd="0" presId="urn:microsoft.com/office/officeart/2018/2/layout/IconLabelList"/>
    <dgm:cxn modelId="{394B841E-A76D-4A64-9384-487A9E791D62}" type="presParOf" srcId="{36EE08AE-F189-429A-96F3-B531914FD9A2}" destId="{045E880C-5C38-448A-9659-126CCC494A2A}" srcOrd="1" destOrd="0" presId="urn:microsoft.com/office/officeart/2018/2/layout/IconLabelList"/>
    <dgm:cxn modelId="{153FB9B8-A570-4C58-9573-A239ABD20245}" type="presParOf" srcId="{36EE08AE-F189-429A-96F3-B531914FD9A2}" destId="{FFDB3B7F-192B-4F85-865C-E2C9D8F5ECF0}" srcOrd="2" destOrd="0" presId="urn:microsoft.com/office/officeart/2018/2/layout/IconLabelList"/>
    <dgm:cxn modelId="{7CF8EC34-1FF5-46BE-8611-7D0ACC11169F}" type="presParOf" srcId="{52AC3B8E-2ED7-4519-8BA4-D1DE63A2DC0F}" destId="{2E879D4F-D85E-4561-9F5B-379154832022}" srcOrd="1" destOrd="0" presId="urn:microsoft.com/office/officeart/2018/2/layout/IconLabelList"/>
    <dgm:cxn modelId="{0B17AC6F-EB90-4D2E-8291-B3CF3E80A790}" type="presParOf" srcId="{52AC3B8E-2ED7-4519-8BA4-D1DE63A2DC0F}" destId="{A54D02F5-C1D7-483E-9997-62CB6C1AB350}" srcOrd="2" destOrd="0" presId="urn:microsoft.com/office/officeart/2018/2/layout/IconLabelList"/>
    <dgm:cxn modelId="{197A8BB1-74F0-49AD-B348-BD6E39BA8F72}" type="presParOf" srcId="{A54D02F5-C1D7-483E-9997-62CB6C1AB350}" destId="{A8A5A90F-384A-41A1-BF6D-FD3EF0C86C4D}" srcOrd="0" destOrd="0" presId="urn:microsoft.com/office/officeart/2018/2/layout/IconLabelList"/>
    <dgm:cxn modelId="{F9D66F47-91D5-4892-8D0E-0C5FC5ABC154}" type="presParOf" srcId="{A54D02F5-C1D7-483E-9997-62CB6C1AB350}" destId="{49ADFF70-215C-4401-9181-8709BF707C39}" srcOrd="1" destOrd="0" presId="urn:microsoft.com/office/officeart/2018/2/layout/IconLabelList"/>
    <dgm:cxn modelId="{80AEA355-9627-4EB6-BBB4-0B90046DDF8D}" type="presParOf" srcId="{A54D02F5-C1D7-483E-9997-62CB6C1AB350}" destId="{1515AF0F-1111-4429-96C2-2BC461BBA6F7}" srcOrd="2" destOrd="0" presId="urn:microsoft.com/office/officeart/2018/2/layout/IconLabel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D721BF7C-DFEE-40C6-8C24-B4AE6C2C7669}" type="doc">
      <dgm:prSet loTypeId="urn:microsoft.com/office/officeart/2005/8/layout/process4" loCatId="process" qsTypeId="urn:microsoft.com/office/officeart/2005/8/quickstyle/simple4" qsCatId="simple" csTypeId="urn:microsoft.com/office/officeart/2005/8/colors/colorful2" csCatId="colorful"/>
      <dgm:spPr/>
      <dgm:t>
        <a:bodyPr/>
        <a:lstStyle/>
        <a:p>
          <a:endParaRPr lang="en-US"/>
        </a:p>
      </dgm:t>
    </dgm:pt>
    <dgm:pt modelId="{6F9F30F4-EC35-4D56-9F16-7074B9E1B6AF}">
      <dgm:prSet/>
      <dgm:spPr/>
      <dgm:t>
        <a:bodyPr/>
        <a:lstStyle/>
        <a:p>
          <a:r>
            <a:rPr lang="en-US" dirty="0"/>
            <a:t>Select – Returns the data that was requested</a:t>
          </a:r>
        </a:p>
      </dgm:t>
    </dgm:pt>
    <dgm:pt modelId="{5A2FE0B7-1B63-40B6-A4DF-A52BFD7F13B8}" type="parTrans" cxnId="{B985BDE8-7B1E-40D8-8DDD-8A32DD3A5312}">
      <dgm:prSet/>
      <dgm:spPr/>
      <dgm:t>
        <a:bodyPr/>
        <a:lstStyle/>
        <a:p>
          <a:endParaRPr lang="en-US"/>
        </a:p>
      </dgm:t>
    </dgm:pt>
    <dgm:pt modelId="{F3734435-582A-42E3-B3C6-9538D18CC1FA}" type="sibTrans" cxnId="{B985BDE8-7B1E-40D8-8DDD-8A32DD3A5312}">
      <dgm:prSet/>
      <dgm:spPr/>
      <dgm:t>
        <a:bodyPr/>
        <a:lstStyle/>
        <a:p>
          <a:endParaRPr lang="en-US"/>
        </a:p>
      </dgm:t>
    </dgm:pt>
    <dgm:pt modelId="{F1EA1541-3611-4A2F-A1AD-68B2A7728B23}">
      <dgm:prSet/>
      <dgm:spPr/>
      <dgm:t>
        <a:bodyPr/>
        <a:lstStyle/>
        <a:p>
          <a:r>
            <a:rPr lang="en-US" dirty="0"/>
            <a:t>From – choose a table to draw information from</a:t>
          </a:r>
        </a:p>
      </dgm:t>
    </dgm:pt>
    <dgm:pt modelId="{F1CBD16E-62FA-4634-BC8B-CDC5E0B85B6E}" type="parTrans" cxnId="{E8D01B04-D464-465E-B70D-7B1293088EDC}">
      <dgm:prSet/>
      <dgm:spPr/>
      <dgm:t>
        <a:bodyPr/>
        <a:lstStyle/>
        <a:p>
          <a:endParaRPr lang="en-US"/>
        </a:p>
      </dgm:t>
    </dgm:pt>
    <dgm:pt modelId="{70473E32-303B-4679-B0A3-FE323678F6CE}" type="sibTrans" cxnId="{E8D01B04-D464-465E-B70D-7B1293088EDC}">
      <dgm:prSet/>
      <dgm:spPr/>
      <dgm:t>
        <a:bodyPr/>
        <a:lstStyle/>
        <a:p>
          <a:endParaRPr lang="en-US"/>
        </a:p>
      </dgm:t>
    </dgm:pt>
    <dgm:pt modelId="{32CF3D2F-FE3A-4C92-AFC6-3F3722A175B3}">
      <dgm:prSet/>
      <dgm:spPr/>
      <dgm:t>
        <a:bodyPr/>
        <a:lstStyle/>
        <a:p>
          <a:r>
            <a:rPr lang="en-US" dirty="0"/>
            <a:t>Join – matches records from different tables</a:t>
          </a:r>
        </a:p>
      </dgm:t>
    </dgm:pt>
    <dgm:pt modelId="{E645E3F3-5FA2-4A13-85CC-DB8C3A66B86A}" type="parTrans" cxnId="{25673E67-6892-4B6A-A937-60BB579D025F}">
      <dgm:prSet/>
      <dgm:spPr/>
      <dgm:t>
        <a:bodyPr/>
        <a:lstStyle/>
        <a:p>
          <a:endParaRPr lang="en-US"/>
        </a:p>
      </dgm:t>
    </dgm:pt>
    <dgm:pt modelId="{A45AB284-A985-4514-BD05-7B14878570B7}" type="sibTrans" cxnId="{25673E67-6892-4B6A-A937-60BB579D025F}">
      <dgm:prSet/>
      <dgm:spPr/>
      <dgm:t>
        <a:bodyPr/>
        <a:lstStyle/>
        <a:p>
          <a:endParaRPr lang="en-US"/>
        </a:p>
      </dgm:t>
    </dgm:pt>
    <dgm:pt modelId="{32A08093-269C-4A0A-AA6D-F0A9353E57A3}">
      <dgm:prSet/>
      <dgm:spPr/>
      <dgm:t>
        <a:bodyPr/>
        <a:lstStyle/>
        <a:p>
          <a:r>
            <a:rPr lang="en-US"/>
            <a:t>Where – filters data bases on request</a:t>
          </a:r>
        </a:p>
      </dgm:t>
    </dgm:pt>
    <dgm:pt modelId="{F73B661E-10BD-4B61-AD32-920863DF420F}" type="parTrans" cxnId="{DD68323C-B56C-4C02-B5EB-B3CD2B0438F9}">
      <dgm:prSet/>
      <dgm:spPr/>
      <dgm:t>
        <a:bodyPr/>
        <a:lstStyle/>
        <a:p>
          <a:endParaRPr lang="en-US"/>
        </a:p>
      </dgm:t>
    </dgm:pt>
    <dgm:pt modelId="{2C1052BC-0B76-42C7-BEE6-7394876F15E1}" type="sibTrans" cxnId="{DD68323C-B56C-4C02-B5EB-B3CD2B0438F9}">
      <dgm:prSet/>
      <dgm:spPr/>
      <dgm:t>
        <a:bodyPr/>
        <a:lstStyle/>
        <a:p>
          <a:endParaRPr lang="en-US"/>
        </a:p>
      </dgm:t>
    </dgm:pt>
    <dgm:pt modelId="{94449877-C5E3-410E-B7C3-2BD83B264B9E}">
      <dgm:prSet/>
      <dgm:spPr/>
      <dgm:t>
        <a:bodyPr/>
        <a:lstStyle/>
        <a:p>
          <a:r>
            <a:rPr lang="en-US"/>
            <a:t>Group By – aggregates the data</a:t>
          </a:r>
        </a:p>
      </dgm:t>
    </dgm:pt>
    <dgm:pt modelId="{15444F82-03EB-4A2E-AC98-E32AF5D82C00}" type="parTrans" cxnId="{FF0B852E-77AC-4DE8-8338-92130CDCA85A}">
      <dgm:prSet/>
      <dgm:spPr/>
      <dgm:t>
        <a:bodyPr/>
        <a:lstStyle/>
        <a:p>
          <a:endParaRPr lang="en-US"/>
        </a:p>
      </dgm:t>
    </dgm:pt>
    <dgm:pt modelId="{DF07CF5E-9AAE-4673-A341-F5642681EE09}" type="sibTrans" cxnId="{FF0B852E-77AC-4DE8-8338-92130CDCA85A}">
      <dgm:prSet/>
      <dgm:spPr/>
      <dgm:t>
        <a:bodyPr/>
        <a:lstStyle/>
        <a:p>
          <a:endParaRPr lang="en-US"/>
        </a:p>
      </dgm:t>
    </dgm:pt>
    <dgm:pt modelId="{63391A8F-6E86-4B28-98C0-9CCF55BDE4E0}">
      <dgm:prSet/>
      <dgm:spPr/>
      <dgm:t>
        <a:bodyPr/>
        <a:lstStyle/>
        <a:p>
          <a:r>
            <a:rPr lang="en-US"/>
            <a:t>Having – filers aggregated data</a:t>
          </a:r>
        </a:p>
      </dgm:t>
    </dgm:pt>
    <dgm:pt modelId="{D16084ED-D77F-4AB4-9DF2-E25A97C83FCA}" type="parTrans" cxnId="{4059C160-818B-4260-967A-7846F09C0BDC}">
      <dgm:prSet/>
      <dgm:spPr/>
      <dgm:t>
        <a:bodyPr/>
        <a:lstStyle/>
        <a:p>
          <a:endParaRPr lang="en-US"/>
        </a:p>
      </dgm:t>
    </dgm:pt>
    <dgm:pt modelId="{F59DDF06-75C5-4043-9FC4-C8C77568044E}" type="sibTrans" cxnId="{4059C160-818B-4260-967A-7846F09C0BDC}">
      <dgm:prSet/>
      <dgm:spPr/>
      <dgm:t>
        <a:bodyPr/>
        <a:lstStyle/>
        <a:p>
          <a:endParaRPr lang="en-US"/>
        </a:p>
      </dgm:t>
    </dgm:pt>
    <dgm:pt modelId="{C2DF5E54-0305-4C38-939E-FC3134198BBA}">
      <dgm:prSet/>
      <dgm:spPr/>
      <dgm:t>
        <a:bodyPr/>
        <a:lstStyle/>
        <a:p>
          <a:r>
            <a:rPr lang="en-US"/>
            <a:t>Order by – sorts the data</a:t>
          </a:r>
        </a:p>
      </dgm:t>
    </dgm:pt>
    <dgm:pt modelId="{8045E129-0D04-4C8D-AAE8-848D432C7A8A}" type="parTrans" cxnId="{53B3A600-C3DB-43B6-9397-249FEB55904D}">
      <dgm:prSet/>
      <dgm:spPr/>
      <dgm:t>
        <a:bodyPr/>
        <a:lstStyle/>
        <a:p>
          <a:endParaRPr lang="en-US"/>
        </a:p>
      </dgm:t>
    </dgm:pt>
    <dgm:pt modelId="{F1E99DEB-9C81-4753-8452-D2A7ED7CB520}" type="sibTrans" cxnId="{53B3A600-C3DB-43B6-9397-249FEB55904D}">
      <dgm:prSet/>
      <dgm:spPr/>
      <dgm:t>
        <a:bodyPr/>
        <a:lstStyle/>
        <a:p>
          <a:endParaRPr lang="en-US"/>
        </a:p>
      </dgm:t>
    </dgm:pt>
    <dgm:pt modelId="{6E1CFD10-7035-4B97-B1F8-218682FDB769}">
      <dgm:prSet/>
      <dgm:spPr/>
      <dgm:t>
        <a:bodyPr/>
        <a:lstStyle/>
        <a:p>
          <a:r>
            <a:rPr lang="en-US"/>
            <a:t>Limit – limit the number of rows returned</a:t>
          </a:r>
        </a:p>
      </dgm:t>
    </dgm:pt>
    <dgm:pt modelId="{B30A5681-015D-478B-8A29-A8F9EA50368D}" type="parTrans" cxnId="{AD3DEF22-DF99-414C-82EE-23FDDD1F79EA}">
      <dgm:prSet/>
      <dgm:spPr/>
      <dgm:t>
        <a:bodyPr/>
        <a:lstStyle/>
        <a:p>
          <a:endParaRPr lang="en-US"/>
        </a:p>
      </dgm:t>
    </dgm:pt>
    <dgm:pt modelId="{06222F8B-A51B-4AC4-BE54-532A2E86F272}" type="sibTrans" cxnId="{AD3DEF22-DF99-414C-82EE-23FDDD1F79EA}">
      <dgm:prSet/>
      <dgm:spPr/>
      <dgm:t>
        <a:bodyPr/>
        <a:lstStyle/>
        <a:p>
          <a:endParaRPr lang="en-US"/>
        </a:p>
      </dgm:t>
    </dgm:pt>
    <dgm:pt modelId="{2AC5A58E-7D5F-4521-9D0E-70FF2A82AEC6}" type="pres">
      <dgm:prSet presAssocID="{D721BF7C-DFEE-40C6-8C24-B4AE6C2C7669}" presName="Name0" presStyleCnt="0">
        <dgm:presLayoutVars>
          <dgm:dir/>
          <dgm:animLvl val="lvl"/>
          <dgm:resizeHandles val="exact"/>
        </dgm:presLayoutVars>
      </dgm:prSet>
      <dgm:spPr/>
    </dgm:pt>
    <dgm:pt modelId="{DC9F52BF-CAAB-4846-B596-01B89B3D995A}" type="pres">
      <dgm:prSet presAssocID="{6E1CFD10-7035-4B97-B1F8-218682FDB769}" presName="boxAndChildren" presStyleCnt="0"/>
      <dgm:spPr/>
    </dgm:pt>
    <dgm:pt modelId="{24A6DA9E-3BA1-45F0-86B9-52FAE123533C}" type="pres">
      <dgm:prSet presAssocID="{6E1CFD10-7035-4B97-B1F8-218682FDB769}" presName="parentTextBox" presStyleLbl="node1" presStyleIdx="0" presStyleCnt="8"/>
      <dgm:spPr/>
    </dgm:pt>
    <dgm:pt modelId="{A3C87680-56E6-4C43-B411-632C046A369E}" type="pres">
      <dgm:prSet presAssocID="{F1E99DEB-9C81-4753-8452-D2A7ED7CB520}" presName="sp" presStyleCnt="0"/>
      <dgm:spPr/>
    </dgm:pt>
    <dgm:pt modelId="{FD1A0D68-E590-4530-8C77-5E520CBC21C3}" type="pres">
      <dgm:prSet presAssocID="{C2DF5E54-0305-4C38-939E-FC3134198BBA}" presName="arrowAndChildren" presStyleCnt="0"/>
      <dgm:spPr/>
    </dgm:pt>
    <dgm:pt modelId="{844E8D56-FE33-4AF6-B85D-1D59006FCEF1}" type="pres">
      <dgm:prSet presAssocID="{C2DF5E54-0305-4C38-939E-FC3134198BBA}" presName="parentTextArrow" presStyleLbl="node1" presStyleIdx="1" presStyleCnt="8"/>
      <dgm:spPr/>
    </dgm:pt>
    <dgm:pt modelId="{DAB8B391-A76D-45E9-898A-529A63E1644A}" type="pres">
      <dgm:prSet presAssocID="{F59DDF06-75C5-4043-9FC4-C8C77568044E}" presName="sp" presStyleCnt="0"/>
      <dgm:spPr/>
    </dgm:pt>
    <dgm:pt modelId="{6725873C-DCD0-48E8-AC53-8ECDE6CA1697}" type="pres">
      <dgm:prSet presAssocID="{63391A8F-6E86-4B28-98C0-9CCF55BDE4E0}" presName="arrowAndChildren" presStyleCnt="0"/>
      <dgm:spPr/>
    </dgm:pt>
    <dgm:pt modelId="{60628154-EBE2-4632-86C5-CACFBF003276}" type="pres">
      <dgm:prSet presAssocID="{63391A8F-6E86-4B28-98C0-9CCF55BDE4E0}" presName="parentTextArrow" presStyleLbl="node1" presStyleIdx="2" presStyleCnt="8"/>
      <dgm:spPr/>
    </dgm:pt>
    <dgm:pt modelId="{3ADF2D26-F5A3-4100-9201-EF23693215B2}" type="pres">
      <dgm:prSet presAssocID="{DF07CF5E-9AAE-4673-A341-F5642681EE09}" presName="sp" presStyleCnt="0"/>
      <dgm:spPr/>
    </dgm:pt>
    <dgm:pt modelId="{34AF8199-1429-47F2-B981-62D40ACD9E88}" type="pres">
      <dgm:prSet presAssocID="{94449877-C5E3-410E-B7C3-2BD83B264B9E}" presName="arrowAndChildren" presStyleCnt="0"/>
      <dgm:spPr/>
    </dgm:pt>
    <dgm:pt modelId="{71E52551-CD10-4D38-B2CD-A3D1567E38CD}" type="pres">
      <dgm:prSet presAssocID="{94449877-C5E3-410E-B7C3-2BD83B264B9E}" presName="parentTextArrow" presStyleLbl="node1" presStyleIdx="3" presStyleCnt="8"/>
      <dgm:spPr/>
    </dgm:pt>
    <dgm:pt modelId="{1AA6CB56-4090-482B-B878-A361AE469CFC}" type="pres">
      <dgm:prSet presAssocID="{2C1052BC-0B76-42C7-BEE6-7394876F15E1}" presName="sp" presStyleCnt="0"/>
      <dgm:spPr/>
    </dgm:pt>
    <dgm:pt modelId="{BD0D5A48-34F7-4A8B-88E7-8C9BCEB82A52}" type="pres">
      <dgm:prSet presAssocID="{32A08093-269C-4A0A-AA6D-F0A9353E57A3}" presName="arrowAndChildren" presStyleCnt="0"/>
      <dgm:spPr/>
    </dgm:pt>
    <dgm:pt modelId="{13625AFC-EDFA-410E-98BB-F0D7381DD2E6}" type="pres">
      <dgm:prSet presAssocID="{32A08093-269C-4A0A-AA6D-F0A9353E57A3}" presName="parentTextArrow" presStyleLbl="node1" presStyleIdx="4" presStyleCnt="8"/>
      <dgm:spPr/>
    </dgm:pt>
    <dgm:pt modelId="{1E248392-2743-437A-A566-1C68ACA00E70}" type="pres">
      <dgm:prSet presAssocID="{A45AB284-A985-4514-BD05-7B14878570B7}" presName="sp" presStyleCnt="0"/>
      <dgm:spPr/>
    </dgm:pt>
    <dgm:pt modelId="{5E5B8AAF-5D64-492C-915F-ED8FFFA51C98}" type="pres">
      <dgm:prSet presAssocID="{32CF3D2F-FE3A-4C92-AFC6-3F3722A175B3}" presName="arrowAndChildren" presStyleCnt="0"/>
      <dgm:spPr/>
    </dgm:pt>
    <dgm:pt modelId="{EDACB0FC-5A34-4824-8CD2-2FC25DA437E1}" type="pres">
      <dgm:prSet presAssocID="{32CF3D2F-FE3A-4C92-AFC6-3F3722A175B3}" presName="parentTextArrow" presStyleLbl="node1" presStyleIdx="5" presStyleCnt="8"/>
      <dgm:spPr/>
    </dgm:pt>
    <dgm:pt modelId="{17887638-AB9E-4B7A-907B-64E38130791E}" type="pres">
      <dgm:prSet presAssocID="{70473E32-303B-4679-B0A3-FE323678F6CE}" presName="sp" presStyleCnt="0"/>
      <dgm:spPr/>
    </dgm:pt>
    <dgm:pt modelId="{509C99EB-C8D2-41E6-8919-ED888C8F6487}" type="pres">
      <dgm:prSet presAssocID="{F1EA1541-3611-4A2F-A1AD-68B2A7728B23}" presName="arrowAndChildren" presStyleCnt="0"/>
      <dgm:spPr/>
    </dgm:pt>
    <dgm:pt modelId="{6FC4651A-9E68-4273-8321-8A0E6474167C}" type="pres">
      <dgm:prSet presAssocID="{F1EA1541-3611-4A2F-A1AD-68B2A7728B23}" presName="parentTextArrow" presStyleLbl="node1" presStyleIdx="6" presStyleCnt="8"/>
      <dgm:spPr/>
    </dgm:pt>
    <dgm:pt modelId="{B3D66EF4-CE0B-4D78-B0C8-4FCF3FA75B7A}" type="pres">
      <dgm:prSet presAssocID="{F3734435-582A-42E3-B3C6-9538D18CC1FA}" presName="sp" presStyleCnt="0"/>
      <dgm:spPr/>
    </dgm:pt>
    <dgm:pt modelId="{828C3CF6-CEAD-483F-9D1F-96B3BC0B28CC}" type="pres">
      <dgm:prSet presAssocID="{6F9F30F4-EC35-4D56-9F16-7074B9E1B6AF}" presName="arrowAndChildren" presStyleCnt="0"/>
      <dgm:spPr/>
    </dgm:pt>
    <dgm:pt modelId="{EDC718D5-8134-4E94-826D-1019DE3F4202}" type="pres">
      <dgm:prSet presAssocID="{6F9F30F4-EC35-4D56-9F16-7074B9E1B6AF}" presName="parentTextArrow" presStyleLbl="node1" presStyleIdx="7" presStyleCnt="8"/>
      <dgm:spPr/>
    </dgm:pt>
  </dgm:ptLst>
  <dgm:cxnLst>
    <dgm:cxn modelId="{53B3A600-C3DB-43B6-9397-249FEB55904D}" srcId="{D721BF7C-DFEE-40C6-8C24-B4AE6C2C7669}" destId="{C2DF5E54-0305-4C38-939E-FC3134198BBA}" srcOrd="6" destOrd="0" parTransId="{8045E129-0D04-4C8D-AAE8-848D432C7A8A}" sibTransId="{F1E99DEB-9C81-4753-8452-D2A7ED7CB520}"/>
    <dgm:cxn modelId="{E8D01B04-D464-465E-B70D-7B1293088EDC}" srcId="{D721BF7C-DFEE-40C6-8C24-B4AE6C2C7669}" destId="{F1EA1541-3611-4A2F-A1AD-68B2A7728B23}" srcOrd="1" destOrd="0" parTransId="{F1CBD16E-62FA-4634-BC8B-CDC5E0B85B6E}" sibTransId="{70473E32-303B-4679-B0A3-FE323678F6CE}"/>
    <dgm:cxn modelId="{4D72FD12-80F9-455C-B063-211055111131}" type="presOf" srcId="{D721BF7C-DFEE-40C6-8C24-B4AE6C2C7669}" destId="{2AC5A58E-7D5F-4521-9D0E-70FF2A82AEC6}" srcOrd="0" destOrd="0" presId="urn:microsoft.com/office/officeart/2005/8/layout/process4"/>
    <dgm:cxn modelId="{AD3DEF22-DF99-414C-82EE-23FDDD1F79EA}" srcId="{D721BF7C-DFEE-40C6-8C24-B4AE6C2C7669}" destId="{6E1CFD10-7035-4B97-B1F8-218682FDB769}" srcOrd="7" destOrd="0" parTransId="{B30A5681-015D-478B-8A29-A8F9EA50368D}" sibTransId="{06222F8B-A51B-4AC4-BE54-532A2E86F272}"/>
    <dgm:cxn modelId="{40E61B29-FED9-4F97-AC30-D11013E71382}" type="presOf" srcId="{63391A8F-6E86-4B28-98C0-9CCF55BDE4E0}" destId="{60628154-EBE2-4632-86C5-CACFBF003276}" srcOrd="0" destOrd="0" presId="urn:microsoft.com/office/officeart/2005/8/layout/process4"/>
    <dgm:cxn modelId="{FF0B852E-77AC-4DE8-8338-92130CDCA85A}" srcId="{D721BF7C-DFEE-40C6-8C24-B4AE6C2C7669}" destId="{94449877-C5E3-410E-B7C3-2BD83B264B9E}" srcOrd="4" destOrd="0" parTransId="{15444F82-03EB-4A2E-AC98-E32AF5D82C00}" sibTransId="{DF07CF5E-9AAE-4673-A341-F5642681EE09}"/>
    <dgm:cxn modelId="{8ABBFC36-7FD9-4AF4-8093-381412E74E8B}" type="presOf" srcId="{F1EA1541-3611-4A2F-A1AD-68B2A7728B23}" destId="{6FC4651A-9E68-4273-8321-8A0E6474167C}" srcOrd="0" destOrd="0" presId="urn:microsoft.com/office/officeart/2005/8/layout/process4"/>
    <dgm:cxn modelId="{DD68323C-B56C-4C02-B5EB-B3CD2B0438F9}" srcId="{D721BF7C-DFEE-40C6-8C24-B4AE6C2C7669}" destId="{32A08093-269C-4A0A-AA6D-F0A9353E57A3}" srcOrd="3" destOrd="0" parTransId="{F73B661E-10BD-4B61-AD32-920863DF420F}" sibTransId="{2C1052BC-0B76-42C7-BEE6-7394876F15E1}"/>
    <dgm:cxn modelId="{4059C160-818B-4260-967A-7846F09C0BDC}" srcId="{D721BF7C-DFEE-40C6-8C24-B4AE6C2C7669}" destId="{63391A8F-6E86-4B28-98C0-9CCF55BDE4E0}" srcOrd="5" destOrd="0" parTransId="{D16084ED-D77F-4AB4-9DF2-E25A97C83FCA}" sibTransId="{F59DDF06-75C5-4043-9FC4-C8C77568044E}"/>
    <dgm:cxn modelId="{25673E67-6892-4B6A-A937-60BB579D025F}" srcId="{D721BF7C-DFEE-40C6-8C24-B4AE6C2C7669}" destId="{32CF3D2F-FE3A-4C92-AFC6-3F3722A175B3}" srcOrd="2" destOrd="0" parTransId="{E645E3F3-5FA2-4A13-85CC-DB8C3A66B86A}" sibTransId="{A45AB284-A985-4514-BD05-7B14878570B7}"/>
    <dgm:cxn modelId="{68C50C4A-1D97-4A41-AB07-0A7F7A389239}" type="presOf" srcId="{C2DF5E54-0305-4C38-939E-FC3134198BBA}" destId="{844E8D56-FE33-4AF6-B85D-1D59006FCEF1}" srcOrd="0" destOrd="0" presId="urn:microsoft.com/office/officeart/2005/8/layout/process4"/>
    <dgm:cxn modelId="{CD369BB4-AE7D-4A77-9E3B-14FC6D428AE7}" type="presOf" srcId="{6E1CFD10-7035-4B97-B1F8-218682FDB769}" destId="{24A6DA9E-3BA1-45F0-86B9-52FAE123533C}" srcOrd="0" destOrd="0" presId="urn:microsoft.com/office/officeart/2005/8/layout/process4"/>
    <dgm:cxn modelId="{BFA20EB9-11D3-4E56-AB52-BA7BAE8B57D9}" type="presOf" srcId="{94449877-C5E3-410E-B7C3-2BD83B264B9E}" destId="{71E52551-CD10-4D38-B2CD-A3D1567E38CD}" srcOrd="0" destOrd="0" presId="urn:microsoft.com/office/officeart/2005/8/layout/process4"/>
    <dgm:cxn modelId="{084FF9CB-672E-42B0-8958-0C05A1DE661D}" type="presOf" srcId="{32CF3D2F-FE3A-4C92-AFC6-3F3722A175B3}" destId="{EDACB0FC-5A34-4824-8CD2-2FC25DA437E1}" srcOrd="0" destOrd="0" presId="urn:microsoft.com/office/officeart/2005/8/layout/process4"/>
    <dgm:cxn modelId="{25B797D5-C7C7-4884-B0B8-81622E634B0A}" type="presOf" srcId="{6F9F30F4-EC35-4D56-9F16-7074B9E1B6AF}" destId="{EDC718D5-8134-4E94-826D-1019DE3F4202}" srcOrd="0" destOrd="0" presId="urn:microsoft.com/office/officeart/2005/8/layout/process4"/>
    <dgm:cxn modelId="{E99BAED5-F300-4D12-A356-41A3F9309D0A}" type="presOf" srcId="{32A08093-269C-4A0A-AA6D-F0A9353E57A3}" destId="{13625AFC-EDFA-410E-98BB-F0D7381DD2E6}" srcOrd="0" destOrd="0" presId="urn:microsoft.com/office/officeart/2005/8/layout/process4"/>
    <dgm:cxn modelId="{B985BDE8-7B1E-40D8-8DDD-8A32DD3A5312}" srcId="{D721BF7C-DFEE-40C6-8C24-B4AE6C2C7669}" destId="{6F9F30F4-EC35-4D56-9F16-7074B9E1B6AF}" srcOrd="0" destOrd="0" parTransId="{5A2FE0B7-1B63-40B6-A4DF-A52BFD7F13B8}" sibTransId="{F3734435-582A-42E3-B3C6-9538D18CC1FA}"/>
    <dgm:cxn modelId="{65583079-39F9-4A9A-81EA-54728A1767D0}" type="presParOf" srcId="{2AC5A58E-7D5F-4521-9D0E-70FF2A82AEC6}" destId="{DC9F52BF-CAAB-4846-B596-01B89B3D995A}" srcOrd="0" destOrd="0" presId="urn:microsoft.com/office/officeart/2005/8/layout/process4"/>
    <dgm:cxn modelId="{C3C628EC-BF0E-4CC8-9A78-1964A865E63C}" type="presParOf" srcId="{DC9F52BF-CAAB-4846-B596-01B89B3D995A}" destId="{24A6DA9E-3BA1-45F0-86B9-52FAE123533C}" srcOrd="0" destOrd="0" presId="urn:microsoft.com/office/officeart/2005/8/layout/process4"/>
    <dgm:cxn modelId="{58F4AD7F-66C8-4484-92DF-466E28ADEAF2}" type="presParOf" srcId="{2AC5A58E-7D5F-4521-9D0E-70FF2A82AEC6}" destId="{A3C87680-56E6-4C43-B411-632C046A369E}" srcOrd="1" destOrd="0" presId="urn:microsoft.com/office/officeart/2005/8/layout/process4"/>
    <dgm:cxn modelId="{F10F6DD5-AE74-4ED2-B74B-D9E65A6C658E}" type="presParOf" srcId="{2AC5A58E-7D5F-4521-9D0E-70FF2A82AEC6}" destId="{FD1A0D68-E590-4530-8C77-5E520CBC21C3}" srcOrd="2" destOrd="0" presId="urn:microsoft.com/office/officeart/2005/8/layout/process4"/>
    <dgm:cxn modelId="{9923E31D-C213-4D78-ABD2-812034FAC64A}" type="presParOf" srcId="{FD1A0D68-E590-4530-8C77-5E520CBC21C3}" destId="{844E8D56-FE33-4AF6-B85D-1D59006FCEF1}" srcOrd="0" destOrd="0" presId="urn:microsoft.com/office/officeart/2005/8/layout/process4"/>
    <dgm:cxn modelId="{C049E9B4-921C-4703-A4F9-A3A8DD28E7EF}" type="presParOf" srcId="{2AC5A58E-7D5F-4521-9D0E-70FF2A82AEC6}" destId="{DAB8B391-A76D-45E9-898A-529A63E1644A}" srcOrd="3" destOrd="0" presId="urn:microsoft.com/office/officeart/2005/8/layout/process4"/>
    <dgm:cxn modelId="{6C87599F-CF8B-47EE-96E9-34DEF3EB85A7}" type="presParOf" srcId="{2AC5A58E-7D5F-4521-9D0E-70FF2A82AEC6}" destId="{6725873C-DCD0-48E8-AC53-8ECDE6CA1697}" srcOrd="4" destOrd="0" presId="urn:microsoft.com/office/officeart/2005/8/layout/process4"/>
    <dgm:cxn modelId="{A722C524-99C5-48C4-AF64-1587BB1558CF}" type="presParOf" srcId="{6725873C-DCD0-48E8-AC53-8ECDE6CA1697}" destId="{60628154-EBE2-4632-86C5-CACFBF003276}" srcOrd="0" destOrd="0" presId="urn:microsoft.com/office/officeart/2005/8/layout/process4"/>
    <dgm:cxn modelId="{085FBAB4-5CA1-41C4-8E23-AFD55CEDE82D}" type="presParOf" srcId="{2AC5A58E-7D5F-4521-9D0E-70FF2A82AEC6}" destId="{3ADF2D26-F5A3-4100-9201-EF23693215B2}" srcOrd="5" destOrd="0" presId="urn:microsoft.com/office/officeart/2005/8/layout/process4"/>
    <dgm:cxn modelId="{8ECEC345-3A86-486D-B7A6-CCC299CD7CEA}" type="presParOf" srcId="{2AC5A58E-7D5F-4521-9D0E-70FF2A82AEC6}" destId="{34AF8199-1429-47F2-B981-62D40ACD9E88}" srcOrd="6" destOrd="0" presId="urn:microsoft.com/office/officeart/2005/8/layout/process4"/>
    <dgm:cxn modelId="{0E92C114-A839-4169-AADF-5BFCFDC3F524}" type="presParOf" srcId="{34AF8199-1429-47F2-B981-62D40ACD9E88}" destId="{71E52551-CD10-4D38-B2CD-A3D1567E38CD}" srcOrd="0" destOrd="0" presId="urn:microsoft.com/office/officeart/2005/8/layout/process4"/>
    <dgm:cxn modelId="{ADA0BF95-4D73-481E-9EA5-C1BF62A88628}" type="presParOf" srcId="{2AC5A58E-7D5F-4521-9D0E-70FF2A82AEC6}" destId="{1AA6CB56-4090-482B-B878-A361AE469CFC}" srcOrd="7" destOrd="0" presId="urn:microsoft.com/office/officeart/2005/8/layout/process4"/>
    <dgm:cxn modelId="{E6962F1D-DB7D-4ABD-A930-DF1426930F01}" type="presParOf" srcId="{2AC5A58E-7D5F-4521-9D0E-70FF2A82AEC6}" destId="{BD0D5A48-34F7-4A8B-88E7-8C9BCEB82A52}" srcOrd="8" destOrd="0" presId="urn:microsoft.com/office/officeart/2005/8/layout/process4"/>
    <dgm:cxn modelId="{C764B03E-DFF3-4CDA-BAAB-4CC255DDDE14}" type="presParOf" srcId="{BD0D5A48-34F7-4A8B-88E7-8C9BCEB82A52}" destId="{13625AFC-EDFA-410E-98BB-F0D7381DD2E6}" srcOrd="0" destOrd="0" presId="urn:microsoft.com/office/officeart/2005/8/layout/process4"/>
    <dgm:cxn modelId="{49B3FF84-9DBA-4E01-9C6F-19CFB9F3B164}" type="presParOf" srcId="{2AC5A58E-7D5F-4521-9D0E-70FF2A82AEC6}" destId="{1E248392-2743-437A-A566-1C68ACA00E70}" srcOrd="9" destOrd="0" presId="urn:microsoft.com/office/officeart/2005/8/layout/process4"/>
    <dgm:cxn modelId="{AE733449-586C-4094-BD66-C7AF4917285A}" type="presParOf" srcId="{2AC5A58E-7D5F-4521-9D0E-70FF2A82AEC6}" destId="{5E5B8AAF-5D64-492C-915F-ED8FFFA51C98}" srcOrd="10" destOrd="0" presId="urn:microsoft.com/office/officeart/2005/8/layout/process4"/>
    <dgm:cxn modelId="{F15ED954-377E-4649-AC1A-B1EEA18BF7AD}" type="presParOf" srcId="{5E5B8AAF-5D64-492C-915F-ED8FFFA51C98}" destId="{EDACB0FC-5A34-4824-8CD2-2FC25DA437E1}" srcOrd="0" destOrd="0" presId="urn:microsoft.com/office/officeart/2005/8/layout/process4"/>
    <dgm:cxn modelId="{77C88F3A-163A-4314-9066-88B2D3AF9B76}" type="presParOf" srcId="{2AC5A58E-7D5F-4521-9D0E-70FF2A82AEC6}" destId="{17887638-AB9E-4B7A-907B-64E38130791E}" srcOrd="11" destOrd="0" presId="urn:microsoft.com/office/officeart/2005/8/layout/process4"/>
    <dgm:cxn modelId="{14EB82D0-26C1-4DD2-92F5-CBF40D2801C7}" type="presParOf" srcId="{2AC5A58E-7D5F-4521-9D0E-70FF2A82AEC6}" destId="{509C99EB-C8D2-41E6-8919-ED888C8F6487}" srcOrd="12" destOrd="0" presId="urn:microsoft.com/office/officeart/2005/8/layout/process4"/>
    <dgm:cxn modelId="{F62C5C56-7098-446C-865A-3474E3B81A52}" type="presParOf" srcId="{509C99EB-C8D2-41E6-8919-ED888C8F6487}" destId="{6FC4651A-9E68-4273-8321-8A0E6474167C}" srcOrd="0" destOrd="0" presId="urn:microsoft.com/office/officeart/2005/8/layout/process4"/>
    <dgm:cxn modelId="{99C371B0-F3F8-4D33-A324-FAAB8BABA37B}" type="presParOf" srcId="{2AC5A58E-7D5F-4521-9D0E-70FF2A82AEC6}" destId="{B3D66EF4-CE0B-4D78-B0C8-4FCF3FA75B7A}" srcOrd="13" destOrd="0" presId="urn:microsoft.com/office/officeart/2005/8/layout/process4"/>
    <dgm:cxn modelId="{31629280-74D1-491E-BE52-9BAE861C85C7}" type="presParOf" srcId="{2AC5A58E-7D5F-4521-9D0E-70FF2A82AEC6}" destId="{828C3CF6-CEAD-483F-9D1F-96B3BC0B28CC}" srcOrd="14" destOrd="0" presId="urn:microsoft.com/office/officeart/2005/8/layout/process4"/>
    <dgm:cxn modelId="{8DF0D8B8-923D-42B6-A4DE-6DC992F5352D}" type="presParOf" srcId="{828C3CF6-CEAD-483F-9D1F-96B3BC0B28CC}" destId="{EDC718D5-8134-4E94-826D-1019DE3F4202}" srcOrd="0"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D721BF7C-DFEE-40C6-8C24-B4AE6C2C7669}" type="doc">
      <dgm:prSet loTypeId="urn:microsoft.com/office/officeart/2005/8/layout/process4" loCatId="process" qsTypeId="urn:microsoft.com/office/officeart/2005/8/quickstyle/simple4" qsCatId="simple" csTypeId="urn:microsoft.com/office/officeart/2005/8/colors/colorful2" csCatId="colorful"/>
      <dgm:spPr/>
      <dgm:t>
        <a:bodyPr/>
        <a:lstStyle/>
        <a:p>
          <a:endParaRPr lang="en-US"/>
        </a:p>
      </dgm:t>
    </dgm:pt>
    <dgm:pt modelId="{6F9F30F4-EC35-4D56-9F16-7074B9E1B6AF}">
      <dgm:prSet/>
      <dgm:spPr/>
      <dgm:t>
        <a:bodyPr/>
        <a:lstStyle/>
        <a:p>
          <a:r>
            <a:rPr lang="en-US" dirty="0"/>
            <a:t>Select – Returns the data that was requested</a:t>
          </a:r>
        </a:p>
      </dgm:t>
    </dgm:pt>
    <dgm:pt modelId="{5A2FE0B7-1B63-40B6-A4DF-A52BFD7F13B8}" type="parTrans" cxnId="{B985BDE8-7B1E-40D8-8DDD-8A32DD3A5312}">
      <dgm:prSet/>
      <dgm:spPr/>
      <dgm:t>
        <a:bodyPr/>
        <a:lstStyle/>
        <a:p>
          <a:endParaRPr lang="en-US"/>
        </a:p>
      </dgm:t>
    </dgm:pt>
    <dgm:pt modelId="{F3734435-582A-42E3-B3C6-9538D18CC1FA}" type="sibTrans" cxnId="{B985BDE8-7B1E-40D8-8DDD-8A32DD3A5312}">
      <dgm:prSet/>
      <dgm:spPr/>
      <dgm:t>
        <a:bodyPr/>
        <a:lstStyle/>
        <a:p>
          <a:endParaRPr lang="en-US"/>
        </a:p>
      </dgm:t>
    </dgm:pt>
    <dgm:pt modelId="{F1EA1541-3611-4A2F-A1AD-68B2A7728B23}">
      <dgm:prSet/>
      <dgm:spPr/>
      <dgm:t>
        <a:bodyPr/>
        <a:lstStyle/>
        <a:p>
          <a:r>
            <a:rPr lang="en-US" dirty="0"/>
            <a:t>From – choose a table to draw information from</a:t>
          </a:r>
        </a:p>
      </dgm:t>
    </dgm:pt>
    <dgm:pt modelId="{F1CBD16E-62FA-4634-BC8B-CDC5E0B85B6E}" type="parTrans" cxnId="{E8D01B04-D464-465E-B70D-7B1293088EDC}">
      <dgm:prSet/>
      <dgm:spPr/>
      <dgm:t>
        <a:bodyPr/>
        <a:lstStyle/>
        <a:p>
          <a:endParaRPr lang="en-US"/>
        </a:p>
      </dgm:t>
    </dgm:pt>
    <dgm:pt modelId="{70473E32-303B-4679-B0A3-FE323678F6CE}" type="sibTrans" cxnId="{E8D01B04-D464-465E-B70D-7B1293088EDC}">
      <dgm:prSet/>
      <dgm:spPr/>
      <dgm:t>
        <a:bodyPr/>
        <a:lstStyle/>
        <a:p>
          <a:endParaRPr lang="en-US"/>
        </a:p>
      </dgm:t>
    </dgm:pt>
    <dgm:pt modelId="{32CF3D2F-FE3A-4C92-AFC6-3F3722A175B3}">
      <dgm:prSet/>
      <dgm:spPr/>
      <dgm:t>
        <a:bodyPr/>
        <a:lstStyle/>
        <a:p>
          <a:r>
            <a:rPr lang="en-US" dirty="0"/>
            <a:t>Join – matches records from different tables</a:t>
          </a:r>
        </a:p>
      </dgm:t>
    </dgm:pt>
    <dgm:pt modelId="{E645E3F3-5FA2-4A13-85CC-DB8C3A66B86A}" type="parTrans" cxnId="{25673E67-6892-4B6A-A937-60BB579D025F}">
      <dgm:prSet/>
      <dgm:spPr/>
      <dgm:t>
        <a:bodyPr/>
        <a:lstStyle/>
        <a:p>
          <a:endParaRPr lang="en-US"/>
        </a:p>
      </dgm:t>
    </dgm:pt>
    <dgm:pt modelId="{A45AB284-A985-4514-BD05-7B14878570B7}" type="sibTrans" cxnId="{25673E67-6892-4B6A-A937-60BB579D025F}">
      <dgm:prSet/>
      <dgm:spPr/>
      <dgm:t>
        <a:bodyPr/>
        <a:lstStyle/>
        <a:p>
          <a:endParaRPr lang="en-US"/>
        </a:p>
      </dgm:t>
    </dgm:pt>
    <dgm:pt modelId="{32A08093-269C-4A0A-AA6D-F0A9353E57A3}">
      <dgm:prSet/>
      <dgm:spPr/>
      <dgm:t>
        <a:bodyPr/>
        <a:lstStyle/>
        <a:p>
          <a:r>
            <a:rPr lang="en-US"/>
            <a:t>Where – filters data bases on request</a:t>
          </a:r>
        </a:p>
      </dgm:t>
    </dgm:pt>
    <dgm:pt modelId="{F73B661E-10BD-4B61-AD32-920863DF420F}" type="parTrans" cxnId="{DD68323C-B56C-4C02-B5EB-B3CD2B0438F9}">
      <dgm:prSet/>
      <dgm:spPr/>
      <dgm:t>
        <a:bodyPr/>
        <a:lstStyle/>
        <a:p>
          <a:endParaRPr lang="en-US"/>
        </a:p>
      </dgm:t>
    </dgm:pt>
    <dgm:pt modelId="{2C1052BC-0B76-42C7-BEE6-7394876F15E1}" type="sibTrans" cxnId="{DD68323C-B56C-4C02-B5EB-B3CD2B0438F9}">
      <dgm:prSet/>
      <dgm:spPr/>
      <dgm:t>
        <a:bodyPr/>
        <a:lstStyle/>
        <a:p>
          <a:endParaRPr lang="en-US"/>
        </a:p>
      </dgm:t>
    </dgm:pt>
    <dgm:pt modelId="{94449877-C5E3-410E-B7C3-2BD83B264B9E}">
      <dgm:prSet/>
      <dgm:spPr/>
      <dgm:t>
        <a:bodyPr/>
        <a:lstStyle/>
        <a:p>
          <a:r>
            <a:rPr lang="en-US"/>
            <a:t>Group By – aggregates the data</a:t>
          </a:r>
        </a:p>
      </dgm:t>
    </dgm:pt>
    <dgm:pt modelId="{15444F82-03EB-4A2E-AC98-E32AF5D82C00}" type="parTrans" cxnId="{FF0B852E-77AC-4DE8-8338-92130CDCA85A}">
      <dgm:prSet/>
      <dgm:spPr/>
      <dgm:t>
        <a:bodyPr/>
        <a:lstStyle/>
        <a:p>
          <a:endParaRPr lang="en-US"/>
        </a:p>
      </dgm:t>
    </dgm:pt>
    <dgm:pt modelId="{DF07CF5E-9AAE-4673-A341-F5642681EE09}" type="sibTrans" cxnId="{FF0B852E-77AC-4DE8-8338-92130CDCA85A}">
      <dgm:prSet/>
      <dgm:spPr/>
      <dgm:t>
        <a:bodyPr/>
        <a:lstStyle/>
        <a:p>
          <a:endParaRPr lang="en-US"/>
        </a:p>
      </dgm:t>
    </dgm:pt>
    <dgm:pt modelId="{63391A8F-6E86-4B28-98C0-9CCF55BDE4E0}">
      <dgm:prSet/>
      <dgm:spPr/>
      <dgm:t>
        <a:bodyPr/>
        <a:lstStyle/>
        <a:p>
          <a:r>
            <a:rPr lang="en-US"/>
            <a:t>Having – filers aggregated data</a:t>
          </a:r>
        </a:p>
      </dgm:t>
    </dgm:pt>
    <dgm:pt modelId="{D16084ED-D77F-4AB4-9DF2-E25A97C83FCA}" type="parTrans" cxnId="{4059C160-818B-4260-967A-7846F09C0BDC}">
      <dgm:prSet/>
      <dgm:spPr/>
      <dgm:t>
        <a:bodyPr/>
        <a:lstStyle/>
        <a:p>
          <a:endParaRPr lang="en-US"/>
        </a:p>
      </dgm:t>
    </dgm:pt>
    <dgm:pt modelId="{F59DDF06-75C5-4043-9FC4-C8C77568044E}" type="sibTrans" cxnId="{4059C160-818B-4260-967A-7846F09C0BDC}">
      <dgm:prSet/>
      <dgm:spPr/>
      <dgm:t>
        <a:bodyPr/>
        <a:lstStyle/>
        <a:p>
          <a:endParaRPr lang="en-US"/>
        </a:p>
      </dgm:t>
    </dgm:pt>
    <dgm:pt modelId="{C2DF5E54-0305-4C38-939E-FC3134198BBA}">
      <dgm:prSet/>
      <dgm:spPr/>
      <dgm:t>
        <a:bodyPr/>
        <a:lstStyle/>
        <a:p>
          <a:r>
            <a:rPr lang="en-US"/>
            <a:t>Order by – sorts the data</a:t>
          </a:r>
        </a:p>
      </dgm:t>
    </dgm:pt>
    <dgm:pt modelId="{8045E129-0D04-4C8D-AAE8-848D432C7A8A}" type="parTrans" cxnId="{53B3A600-C3DB-43B6-9397-249FEB55904D}">
      <dgm:prSet/>
      <dgm:spPr/>
      <dgm:t>
        <a:bodyPr/>
        <a:lstStyle/>
        <a:p>
          <a:endParaRPr lang="en-US"/>
        </a:p>
      </dgm:t>
    </dgm:pt>
    <dgm:pt modelId="{F1E99DEB-9C81-4753-8452-D2A7ED7CB520}" type="sibTrans" cxnId="{53B3A600-C3DB-43B6-9397-249FEB55904D}">
      <dgm:prSet/>
      <dgm:spPr/>
      <dgm:t>
        <a:bodyPr/>
        <a:lstStyle/>
        <a:p>
          <a:endParaRPr lang="en-US"/>
        </a:p>
      </dgm:t>
    </dgm:pt>
    <dgm:pt modelId="{6E1CFD10-7035-4B97-B1F8-218682FDB769}">
      <dgm:prSet/>
      <dgm:spPr/>
      <dgm:t>
        <a:bodyPr/>
        <a:lstStyle/>
        <a:p>
          <a:r>
            <a:rPr lang="en-US"/>
            <a:t>Limit – limit the number of rows returned</a:t>
          </a:r>
        </a:p>
      </dgm:t>
    </dgm:pt>
    <dgm:pt modelId="{B30A5681-015D-478B-8A29-A8F9EA50368D}" type="parTrans" cxnId="{AD3DEF22-DF99-414C-82EE-23FDDD1F79EA}">
      <dgm:prSet/>
      <dgm:spPr/>
      <dgm:t>
        <a:bodyPr/>
        <a:lstStyle/>
        <a:p>
          <a:endParaRPr lang="en-US"/>
        </a:p>
      </dgm:t>
    </dgm:pt>
    <dgm:pt modelId="{06222F8B-A51B-4AC4-BE54-532A2E86F272}" type="sibTrans" cxnId="{AD3DEF22-DF99-414C-82EE-23FDDD1F79EA}">
      <dgm:prSet/>
      <dgm:spPr/>
      <dgm:t>
        <a:bodyPr/>
        <a:lstStyle/>
        <a:p>
          <a:endParaRPr lang="en-US"/>
        </a:p>
      </dgm:t>
    </dgm:pt>
    <dgm:pt modelId="{2AC5A58E-7D5F-4521-9D0E-70FF2A82AEC6}" type="pres">
      <dgm:prSet presAssocID="{D721BF7C-DFEE-40C6-8C24-B4AE6C2C7669}" presName="Name0" presStyleCnt="0">
        <dgm:presLayoutVars>
          <dgm:dir/>
          <dgm:animLvl val="lvl"/>
          <dgm:resizeHandles val="exact"/>
        </dgm:presLayoutVars>
      </dgm:prSet>
      <dgm:spPr/>
    </dgm:pt>
    <dgm:pt modelId="{DC9F52BF-CAAB-4846-B596-01B89B3D995A}" type="pres">
      <dgm:prSet presAssocID="{6E1CFD10-7035-4B97-B1F8-218682FDB769}" presName="boxAndChildren" presStyleCnt="0"/>
      <dgm:spPr/>
    </dgm:pt>
    <dgm:pt modelId="{24A6DA9E-3BA1-45F0-86B9-52FAE123533C}" type="pres">
      <dgm:prSet presAssocID="{6E1CFD10-7035-4B97-B1F8-218682FDB769}" presName="parentTextBox" presStyleLbl="node1" presStyleIdx="0" presStyleCnt="8"/>
      <dgm:spPr/>
    </dgm:pt>
    <dgm:pt modelId="{A3C87680-56E6-4C43-B411-632C046A369E}" type="pres">
      <dgm:prSet presAssocID="{F1E99DEB-9C81-4753-8452-D2A7ED7CB520}" presName="sp" presStyleCnt="0"/>
      <dgm:spPr/>
    </dgm:pt>
    <dgm:pt modelId="{FD1A0D68-E590-4530-8C77-5E520CBC21C3}" type="pres">
      <dgm:prSet presAssocID="{C2DF5E54-0305-4C38-939E-FC3134198BBA}" presName="arrowAndChildren" presStyleCnt="0"/>
      <dgm:spPr/>
    </dgm:pt>
    <dgm:pt modelId="{844E8D56-FE33-4AF6-B85D-1D59006FCEF1}" type="pres">
      <dgm:prSet presAssocID="{C2DF5E54-0305-4C38-939E-FC3134198BBA}" presName="parentTextArrow" presStyleLbl="node1" presStyleIdx="1" presStyleCnt="8"/>
      <dgm:spPr/>
    </dgm:pt>
    <dgm:pt modelId="{DAB8B391-A76D-45E9-898A-529A63E1644A}" type="pres">
      <dgm:prSet presAssocID="{F59DDF06-75C5-4043-9FC4-C8C77568044E}" presName="sp" presStyleCnt="0"/>
      <dgm:spPr/>
    </dgm:pt>
    <dgm:pt modelId="{6725873C-DCD0-48E8-AC53-8ECDE6CA1697}" type="pres">
      <dgm:prSet presAssocID="{63391A8F-6E86-4B28-98C0-9CCF55BDE4E0}" presName="arrowAndChildren" presStyleCnt="0"/>
      <dgm:spPr/>
    </dgm:pt>
    <dgm:pt modelId="{60628154-EBE2-4632-86C5-CACFBF003276}" type="pres">
      <dgm:prSet presAssocID="{63391A8F-6E86-4B28-98C0-9CCF55BDE4E0}" presName="parentTextArrow" presStyleLbl="node1" presStyleIdx="2" presStyleCnt="8"/>
      <dgm:spPr/>
    </dgm:pt>
    <dgm:pt modelId="{3ADF2D26-F5A3-4100-9201-EF23693215B2}" type="pres">
      <dgm:prSet presAssocID="{DF07CF5E-9AAE-4673-A341-F5642681EE09}" presName="sp" presStyleCnt="0"/>
      <dgm:spPr/>
    </dgm:pt>
    <dgm:pt modelId="{34AF8199-1429-47F2-B981-62D40ACD9E88}" type="pres">
      <dgm:prSet presAssocID="{94449877-C5E3-410E-B7C3-2BD83B264B9E}" presName="arrowAndChildren" presStyleCnt="0"/>
      <dgm:spPr/>
    </dgm:pt>
    <dgm:pt modelId="{71E52551-CD10-4D38-B2CD-A3D1567E38CD}" type="pres">
      <dgm:prSet presAssocID="{94449877-C5E3-410E-B7C3-2BD83B264B9E}" presName="parentTextArrow" presStyleLbl="node1" presStyleIdx="3" presStyleCnt="8"/>
      <dgm:spPr/>
    </dgm:pt>
    <dgm:pt modelId="{1AA6CB56-4090-482B-B878-A361AE469CFC}" type="pres">
      <dgm:prSet presAssocID="{2C1052BC-0B76-42C7-BEE6-7394876F15E1}" presName="sp" presStyleCnt="0"/>
      <dgm:spPr/>
    </dgm:pt>
    <dgm:pt modelId="{BD0D5A48-34F7-4A8B-88E7-8C9BCEB82A52}" type="pres">
      <dgm:prSet presAssocID="{32A08093-269C-4A0A-AA6D-F0A9353E57A3}" presName="arrowAndChildren" presStyleCnt="0"/>
      <dgm:spPr/>
    </dgm:pt>
    <dgm:pt modelId="{13625AFC-EDFA-410E-98BB-F0D7381DD2E6}" type="pres">
      <dgm:prSet presAssocID="{32A08093-269C-4A0A-AA6D-F0A9353E57A3}" presName="parentTextArrow" presStyleLbl="node1" presStyleIdx="4" presStyleCnt="8"/>
      <dgm:spPr/>
    </dgm:pt>
    <dgm:pt modelId="{1E248392-2743-437A-A566-1C68ACA00E70}" type="pres">
      <dgm:prSet presAssocID="{A45AB284-A985-4514-BD05-7B14878570B7}" presName="sp" presStyleCnt="0"/>
      <dgm:spPr/>
    </dgm:pt>
    <dgm:pt modelId="{5E5B8AAF-5D64-492C-915F-ED8FFFA51C98}" type="pres">
      <dgm:prSet presAssocID="{32CF3D2F-FE3A-4C92-AFC6-3F3722A175B3}" presName="arrowAndChildren" presStyleCnt="0"/>
      <dgm:spPr/>
    </dgm:pt>
    <dgm:pt modelId="{EDACB0FC-5A34-4824-8CD2-2FC25DA437E1}" type="pres">
      <dgm:prSet presAssocID="{32CF3D2F-FE3A-4C92-AFC6-3F3722A175B3}" presName="parentTextArrow" presStyleLbl="node1" presStyleIdx="5" presStyleCnt="8"/>
      <dgm:spPr/>
    </dgm:pt>
    <dgm:pt modelId="{17887638-AB9E-4B7A-907B-64E38130791E}" type="pres">
      <dgm:prSet presAssocID="{70473E32-303B-4679-B0A3-FE323678F6CE}" presName="sp" presStyleCnt="0"/>
      <dgm:spPr/>
    </dgm:pt>
    <dgm:pt modelId="{509C99EB-C8D2-41E6-8919-ED888C8F6487}" type="pres">
      <dgm:prSet presAssocID="{F1EA1541-3611-4A2F-A1AD-68B2A7728B23}" presName="arrowAndChildren" presStyleCnt="0"/>
      <dgm:spPr/>
    </dgm:pt>
    <dgm:pt modelId="{6FC4651A-9E68-4273-8321-8A0E6474167C}" type="pres">
      <dgm:prSet presAssocID="{F1EA1541-3611-4A2F-A1AD-68B2A7728B23}" presName="parentTextArrow" presStyleLbl="node1" presStyleIdx="6" presStyleCnt="8"/>
      <dgm:spPr/>
    </dgm:pt>
    <dgm:pt modelId="{B3D66EF4-CE0B-4D78-B0C8-4FCF3FA75B7A}" type="pres">
      <dgm:prSet presAssocID="{F3734435-582A-42E3-B3C6-9538D18CC1FA}" presName="sp" presStyleCnt="0"/>
      <dgm:spPr/>
    </dgm:pt>
    <dgm:pt modelId="{828C3CF6-CEAD-483F-9D1F-96B3BC0B28CC}" type="pres">
      <dgm:prSet presAssocID="{6F9F30F4-EC35-4D56-9F16-7074B9E1B6AF}" presName="arrowAndChildren" presStyleCnt="0"/>
      <dgm:spPr/>
    </dgm:pt>
    <dgm:pt modelId="{EDC718D5-8134-4E94-826D-1019DE3F4202}" type="pres">
      <dgm:prSet presAssocID="{6F9F30F4-EC35-4D56-9F16-7074B9E1B6AF}" presName="parentTextArrow" presStyleLbl="node1" presStyleIdx="7" presStyleCnt="8"/>
      <dgm:spPr/>
    </dgm:pt>
  </dgm:ptLst>
  <dgm:cxnLst>
    <dgm:cxn modelId="{53B3A600-C3DB-43B6-9397-249FEB55904D}" srcId="{D721BF7C-DFEE-40C6-8C24-B4AE6C2C7669}" destId="{C2DF5E54-0305-4C38-939E-FC3134198BBA}" srcOrd="6" destOrd="0" parTransId="{8045E129-0D04-4C8D-AAE8-848D432C7A8A}" sibTransId="{F1E99DEB-9C81-4753-8452-D2A7ED7CB520}"/>
    <dgm:cxn modelId="{E8D01B04-D464-465E-B70D-7B1293088EDC}" srcId="{D721BF7C-DFEE-40C6-8C24-B4AE6C2C7669}" destId="{F1EA1541-3611-4A2F-A1AD-68B2A7728B23}" srcOrd="1" destOrd="0" parTransId="{F1CBD16E-62FA-4634-BC8B-CDC5E0B85B6E}" sibTransId="{70473E32-303B-4679-B0A3-FE323678F6CE}"/>
    <dgm:cxn modelId="{4D72FD12-80F9-455C-B063-211055111131}" type="presOf" srcId="{D721BF7C-DFEE-40C6-8C24-B4AE6C2C7669}" destId="{2AC5A58E-7D5F-4521-9D0E-70FF2A82AEC6}" srcOrd="0" destOrd="0" presId="urn:microsoft.com/office/officeart/2005/8/layout/process4"/>
    <dgm:cxn modelId="{AD3DEF22-DF99-414C-82EE-23FDDD1F79EA}" srcId="{D721BF7C-DFEE-40C6-8C24-B4AE6C2C7669}" destId="{6E1CFD10-7035-4B97-B1F8-218682FDB769}" srcOrd="7" destOrd="0" parTransId="{B30A5681-015D-478B-8A29-A8F9EA50368D}" sibTransId="{06222F8B-A51B-4AC4-BE54-532A2E86F272}"/>
    <dgm:cxn modelId="{40E61B29-FED9-4F97-AC30-D11013E71382}" type="presOf" srcId="{63391A8F-6E86-4B28-98C0-9CCF55BDE4E0}" destId="{60628154-EBE2-4632-86C5-CACFBF003276}" srcOrd="0" destOrd="0" presId="urn:microsoft.com/office/officeart/2005/8/layout/process4"/>
    <dgm:cxn modelId="{FF0B852E-77AC-4DE8-8338-92130CDCA85A}" srcId="{D721BF7C-DFEE-40C6-8C24-B4AE6C2C7669}" destId="{94449877-C5E3-410E-B7C3-2BD83B264B9E}" srcOrd="4" destOrd="0" parTransId="{15444F82-03EB-4A2E-AC98-E32AF5D82C00}" sibTransId="{DF07CF5E-9AAE-4673-A341-F5642681EE09}"/>
    <dgm:cxn modelId="{8ABBFC36-7FD9-4AF4-8093-381412E74E8B}" type="presOf" srcId="{F1EA1541-3611-4A2F-A1AD-68B2A7728B23}" destId="{6FC4651A-9E68-4273-8321-8A0E6474167C}" srcOrd="0" destOrd="0" presId="urn:microsoft.com/office/officeart/2005/8/layout/process4"/>
    <dgm:cxn modelId="{DD68323C-B56C-4C02-B5EB-B3CD2B0438F9}" srcId="{D721BF7C-DFEE-40C6-8C24-B4AE6C2C7669}" destId="{32A08093-269C-4A0A-AA6D-F0A9353E57A3}" srcOrd="3" destOrd="0" parTransId="{F73B661E-10BD-4B61-AD32-920863DF420F}" sibTransId="{2C1052BC-0B76-42C7-BEE6-7394876F15E1}"/>
    <dgm:cxn modelId="{4059C160-818B-4260-967A-7846F09C0BDC}" srcId="{D721BF7C-DFEE-40C6-8C24-B4AE6C2C7669}" destId="{63391A8F-6E86-4B28-98C0-9CCF55BDE4E0}" srcOrd="5" destOrd="0" parTransId="{D16084ED-D77F-4AB4-9DF2-E25A97C83FCA}" sibTransId="{F59DDF06-75C5-4043-9FC4-C8C77568044E}"/>
    <dgm:cxn modelId="{25673E67-6892-4B6A-A937-60BB579D025F}" srcId="{D721BF7C-DFEE-40C6-8C24-B4AE6C2C7669}" destId="{32CF3D2F-FE3A-4C92-AFC6-3F3722A175B3}" srcOrd="2" destOrd="0" parTransId="{E645E3F3-5FA2-4A13-85CC-DB8C3A66B86A}" sibTransId="{A45AB284-A985-4514-BD05-7B14878570B7}"/>
    <dgm:cxn modelId="{68C50C4A-1D97-4A41-AB07-0A7F7A389239}" type="presOf" srcId="{C2DF5E54-0305-4C38-939E-FC3134198BBA}" destId="{844E8D56-FE33-4AF6-B85D-1D59006FCEF1}" srcOrd="0" destOrd="0" presId="urn:microsoft.com/office/officeart/2005/8/layout/process4"/>
    <dgm:cxn modelId="{CD369BB4-AE7D-4A77-9E3B-14FC6D428AE7}" type="presOf" srcId="{6E1CFD10-7035-4B97-B1F8-218682FDB769}" destId="{24A6DA9E-3BA1-45F0-86B9-52FAE123533C}" srcOrd="0" destOrd="0" presId="urn:microsoft.com/office/officeart/2005/8/layout/process4"/>
    <dgm:cxn modelId="{BFA20EB9-11D3-4E56-AB52-BA7BAE8B57D9}" type="presOf" srcId="{94449877-C5E3-410E-B7C3-2BD83B264B9E}" destId="{71E52551-CD10-4D38-B2CD-A3D1567E38CD}" srcOrd="0" destOrd="0" presId="urn:microsoft.com/office/officeart/2005/8/layout/process4"/>
    <dgm:cxn modelId="{084FF9CB-672E-42B0-8958-0C05A1DE661D}" type="presOf" srcId="{32CF3D2F-FE3A-4C92-AFC6-3F3722A175B3}" destId="{EDACB0FC-5A34-4824-8CD2-2FC25DA437E1}" srcOrd="0" destOrd="0" presId="urn:microsoft.com/office/officeart/2005/8/layout/process4"/>
    <dgm:cxn modelId="{25B797D5-C7C7-4884-B0B8-81622E634B0A}" type="presOf" srcId="{6F9F30F4-EC35-4D56-9F16-7074B9E1B6AF}" destId="{EDC718D5-8134-4E94-826D-1019DE3F4202}" srcOrd="0" destOrd="0" presId="urn:microsoft.com/office/officeart/2005/8/layout/process4"/>
    <dgm:cxn modelId="{E99BAED5-F300-4D12-A356-41A3F9309D0A}" type="presOf" srcId="{32A08093-269C-4A0A-AA6D-F0A9353E57A3}" destId="{13625AFC-EDFA-410E-98BB-F0D7381DD2E6}" srcOrd="0" destOrd="0" presId="urn:microsoft.com/office/officeart/2005/8/layout/process4"/>
    <dgm:cxn modelId="{B985BDE8-7B1E-40D8-8DDD-8A32DD3A5312}" srcId="{D721BF7C-DFEE-40C6-8C24-B4AE6C2C7669}" destId="{6F9F30F4-EC35-4D56-9F16-7074B9E1B6AF}" srcOrd="0" destOrd="0" parTransId="{5A2FE0B7-1B63-40B6-A4DF-A52BFD7F13B8}" sibTransId="{F3734435-582A-42E3-B3C6-9538D18CC1FA}"/>
    <dgm:cxn modelId="{65583079-39F9-4A9A-81EA-54728A1767D0}" type="presParOf" srcId="{2AC5A58E-7D5F-4521-9D0E-70FF2A82AEC6}" destId="{DC9F52BF-CAAB-4846-B596-01B89B3D995A}" srcOrd="0" destOrd="0" presId="urn:microsoft.com/office/officeart/2005/8/layout/process4"/>
    <dgm:cxn modelId="{C3C628EC-BF0E-4CC8-9A78-1964A865E63C}" type="presParOf" srcId="{DC9F52BF-CAAB-4846-B596-01B89B3D995A}" destId="{24A6DA9E-3BA1-45F0-86B9-52FAE123533C}" srcOrd="0" destOrd="0" presId="urn:microsoft.com/office/officeart/2005/8/layout/process4"/>
    <dgm:cxn modelId="{58F4AD7F-66C8-4484-92DF-466E28ADEAF2}" type="presParOf" srcId="{2AC5A58E-7D5F-4521-9D0E-70FF2A82AEC6}" destId="{A3C87680-56E6-4C43-B411-632C046A369E}" srcOrd="1" destOrd="0" presId="urn:microsoft.com/office/officeart/2005/8/layout/process4"/>
    <dgm:cxn modelId="{F10F6DD5-AE74-4ED2-B74B-D9E65A6C658E}" type="presParOf" srcId="{2AC5A58E-7D5F-4521-9D0E-70FF2A82AEC6}" destId="{FD1A0D68-E590-4530-8C77-5E520CBC21C3}" srcOrd="2" destOrd="0" presId="urn:microsoft.com/office/officeart/2005/8/layout/process4"/>
    <dgm:cxn modelId="{9923E31D-C213-4D78-ABD2-812034FAC64A}" type="presParOf" srcId="{FD1A0D68-E590-4530-8C77-5E520CBC21C3}" destId="{844E8D56-FE33-4AF6-B85D-1D59006FCEF1}" srcOrd="0" destOrd="0" presId="urn:microsoft.com/office/officeart/2005/8/layout/process4"/>
    <dgm:cxn modelId="{C049E9B4-921C-4703-A4F9-A3A8DD28E7EF}" type="presParOf" srcId="{2AC5A58E-7D5F-4521-9D0E-70FF2A82AEC6}" destId="{DAB8B391-A76D-45E9-898A-529A63E1644A}" srcOrd="3" destOrd="0" presId="urn:microsoft.com/office/officeart/2005/8/layout/process4"/>
    <dgm:cxn modelId="{6C87599F-CF8B-47EE-96E9-34DEF3EB85A7}" type="presParOf" srcId="{2AC5A58E-7D5F-4521-9D0E-70FF2A82AEC6}" destId="{6725873C-DCD0-48E8-AC53-8ECDE6CA1697}" srcOrd="4" destOrd="0" presId="urn:microsoft.com/office/officeart/2005/8/layout/process4"/>
    <dgm:cxn modelId="{A722C524-99C5-48C4-AF64-1587BB1558CF}" type="presParOf" srcId="{6725873C-DCD0-48E8-AC53-8ECDE6CA1697}" destId="{60628154-EBE2-4632-86C5-CACFBF003276}" srcOrd="0" destOrd="0" presId="urn:microsoft.com/office/officeart/2005/8/layout/process4"/>
    <dgm:cxn modelId="{085FBAB4-5CA1-41C4-8E23-AFD55CEDE82D}" type="presParOf" srcId="{2AC5A58E-7D5F-4521-9D0E-70FF2A82AEC6}" destId="{3ADF2D26-F5A3-4100-9201-EF23693215B2}" srcOrd="5" destOrd="0" presId="urn:microsoft.com/office/officeart/2005/8/layout/process4"/>
    <dgm:cxn modelId="{8ECEC345-3A86-486D-B7A6-CCC299CD7CEA}" type="presParOf" srcId="{2AC5A58E-7D5F-4521-9D0E-70FF2A82AEC6}" destId="{34AF8199-1429-47F2-B981-62D40ACD9E88}" srcOrd="6" destOrd="0" presId="urn:microsoft.com/office/officeart/2005/8/layout/process4"/>
    <dgm:cxn modelId="{0E92C114-A839-4169-AADF-5BFCFDC3F524}" type="presParOf" srcId="{34AF8199-1429-47F2-B981-62D40ACD9E88}" destId="{71E52551-CD10-4D38-B2CD-A3D1567E38CD}" srcOrd="0" destOrd="0" presId="urn:microsoft.com/office/officeart/2005/8/layout/process4"/>
    <dgm:cxn modelId="{ADA0BF95-4D73-481E-9EA5-C1BF62A88628}" type="presParOf" srcId="{2AC5A58E-7D5F-4521-9D0E-70FF2A82AEC6}" destId="{1AA6CB56-4090-482B-B878-A361AE469CFC}" srcOrd="7" destOrd="0" presId="urn:microsoft.com/office/officeart/2005/8/layout/process4"/>
    <dgm:cxn modelId="{E6962F1D-DB7D-4ABD-A930-DF1426930F01}" type="presParOf" srcId="{2AC5A58E-7D5F-4521-9D0E-70FF2A82AEC6}" destId="{BD0D5A48-34F7-4A8B-88E7-8C9BCEB82A52}" srcOrd="8" destOrd="0" presId="urn:microsoft.com/office/officeart/2005/8/layout/process4"/>
    <dgm:cxn modelId="{C764B03E-DFF3-4CDA-BAAB-4CC255DDDE14}" type="presParOf" srcId="{BD0D5A48-34F7-4A8B-88E7-8C9BCEB82A52}" destId="{13625AFC-EDFA-410E-98BB-F0D7381DD2E6}" srcOrd="0" destOrd="0" presId="urn:microsoft.com/office/officeart/2005/8/layout/process4"/>
    <dgm:cxn modelId="{49B3FF84-9DBA-4E01-9C6F-19CFB9F3B164}" type="presParOf" srcId="{2AC5A58E-7D5F-4521-9D0E-70FF2A82AEC6}" destId="{1E248392-2743-437A-A566-1C68ACA00E70}" srcOrd="9" destOrd="0" presId="urn:microsoft.com/office/officeart/2005/8/layout/process4"/>
    <dgm:cxn modelId="{AE733449-586C-4094-BD66-C7AF4917285A}" type="presParOf" srcId="{2AC5A58E-7D5F-4521-9D0E-70FF2A82AEC6}" destId="{5E5B8AAF-5D64-492C-915F-ED8FFFA51C98}" srcOrd="10" destOrd="0" presId="urn:microsoft.com/office/officeart/2005/8/layout/process4"/>
    <dgm:cxn modelId="{F15ED954-377E-4649-AC1A-B1EEA18BF7AD}" type="presParOf" srcId="{5E5B8AAF-5D64-492C-915F-ED8FFFA51C98}" destId="{EDACB0FC-5A34-4824-8CD2-2FC25DA437E1}" srcOrd="0" destOrd="0" presId="urn:microsoft.com/office/officeart/2005/8/layout/process4"/>
    <dgm:cxn modelId="{77C88F3A-163A-4314-9066-88B2D3AF9B76}" type="presParOf" srcId="{2AC5A58E-7D5F-4521-9D0E-70FF2A82AEC6}" destId="{17887638-AB9E-4B7A-907B-64E38130791E}" srcOrd="11" destOrd="0" presId="urn:microsoft.com/office/officeart/2005/8/layout/process4"/>
    <dgm:cxn modelId="{14EB82D0-26C1-4DD2-92F5-CBF40D2801C7}" type="presParOf" srcId="{2AC5A58E-7D5F-4521-9D0E-70FF2A82AEC6}" destId="{509C99EB-C8D2-41E6-8919-ED888C8F6487}" srcOrd="12" destOrd="0" presId="urn:microsoft.com/office/officeart/2005/8/layout/process4"/>
    <dgm:cxn modelId="{F62C5C56-7098-446C-865A-3474E3B81A52}" type="presParOf" srcId="{509C99EB-C8D2-41E6-8919-ED888C8F6487}" destId="{6FC4651A-9E68-4273-8321-8A0E6474167C}" srcOrd="0" destOrd="0" presId="urn:microsoft.com/office/officeart/2005/8/layout/process4"/>
    <dgm:cxn modelId="{99C371B0-F3F8-4D33-A324-FAAB8BABA37B}" type="presParOf" srcId="{2AC5A58E-7D5F-4521-9D0E-70FF2A82AEC6}" destId="{B3D66EF4-CE0B-4D78-B0C8-4FCF3FA75B7A}" srcOrd="13" destOrd="0" presId="urn:microsoft.com/office/officeart/2005/8/layout/process4"/>
    <dgm:cxn modelId="{31629280-74D1-491E-BE52-9BAE861C85C7}" type="presParOf" srcId="{2AC5A58E-7D5F-4521-9D0E-70FF2A82AEC6}" destId="{828C3CF6-CEAD-483F-9D1F-96B3BC0B28CC}" srcOrd="14" destOrd="0" presId="urn:microsoft.com/office/officeart/2005/8/layout/process4"/>
    <dgm:cxn modelId="{8DF0D8B8-923D-42B6-A4DE-6DC992F5352D}" type="presParOf" srcId="{828C3CF6-CEAD-483F-9D1F-96B3BC0B28CC}" destId="{EDC718D5-8134-4E94-826D-1019DE3F4202}" srcOrd="0"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08953D7E-F6A9-4815-B130-FA4DE9EA2BE3}" type="doc">
      <dgm:prSet loTypeId="urn:microsoft.com/office/officeart/2005/8/layout/process4" loCatId="process" qsTypeId="urn:microsoft.com/office/officeart/2005/8/quickstyle/simple4" qsCatId="simple" csTypeId="urn:microsoft.com/office/officeart/2005/8/colors/colorful2" csCatId="colorful" phldr="1"/>
      <dgm:spPr/>
      <dgm:t>
        <a:bodyPr/>
        <a:lstStyle/>
        <a:p>
          <a:endParaRPr lang="en-US"/>
        </a:p>
      </dgm:t>
    </dgm:pt>
    <dgm:pt modelId="{03BE43F6-FF0C-4E2D-9415-EB63F9C57216}">
      <dgm:prSet/>
      <dgm:spPr/>
      <dgm:t>
        <a:bodyPr/>
        <a:lstStyle/>
        <a:p>
          <a:r>
            <a:rPr lang="en-US" dirty="0"/>
            <a:t>From – choose a table to draw information from</a:t>
          </a:r>
        </a:p>
      </dgm:t>
    </dgm:pt>
    <dgm:pt modelId="{B7755DB1-466B-4D6F-BA25-4A6047079966}" type="parTrans" cxnId="{75F930DA-3C86-4542-8E26-B5A957E4844B}">
      <dgm:prSet/>
      <dgm:spPr/>
      <dgm:t>
        <a:bodyPr/>
        <a:lstStyle/>
        <a:p>
          <a:endParaRPr lang="en-US"/>
        </a:p>
      </dgm:t>
    </dgm:pt>
    <dgm:pt modelId="{221295C8-5096-45BE-85CE-9EDCD3016566}" type="sibTrans" cxnId="{75F930DA-3C86-4542-8E26-B5A957E4844B}">
      <dgm:prSet/>
      <dgm:spPr/>
      <dgm:t>
        <a:bodyPr/>
        <a:lstStyle/>
        <a:p>
          <a:endParaRPr lang="en-US"/>
        </a:p>
      </dgm:t>
    </dgm:pt>
    <dgm:pt modelId="{DDCA467B-177B-4670-9798-1D127DB06C21}">
      <dgm:prSet/>
      <dgm:spPr/>
      <dgm:t>
        <a:bodyPr/>
        <a:lstStyle/>
        <a:p>
          <a:r>
            <a:rPr lang="en-US" dirty="0"/>
            <a:t>Join – matches records from different tables</a:t>
          </a:r>
        </a:p>
      </dgm:t>
    </dgm:pt>
    <dgm:pt modelId="{085022BC-BEB5-4292-8DBD-BA97C0367525}" type="parTrans" cxnId="{8FF29F69-A2F8-44BE-BE88-98C80807A0AA}">
      <dgm:prSet/>
      <dgm:spPr/>
      <dgm:t>
        <a:bodyPr/>
        <a:lstStyle/>
        <a:p>
          <a:endParaRPr lang="en-US"/>
        </a:p>
      </dgm:t>
    </dgm:pt>
    <dgm:pt modelId="{D233B629-F5CD-437B-B5CE-755502D57347}" type="sibTrans" cxnId="{8FF29F69-A2F8-44BE-BE88-98C80807A0AA}">
      <dgm:prSet/>
      <dgm:spPr/>
      <dgm:t>
        <a:bodyPr/>
        <a:lstStyle/>
        <a:p>
          <a:endParaRPr lang="en-US"/>
        </a:p>
      </dgm:t>
    </dgm:pt>
    <dgm:pt modelId="{EF0A2404-DD30-414C-AE0B-DB1DCA90C6BF}">
      <dgm:prSet/>
      <dgm:spPr/>
      <dgm:t>
        <a:bodyPr/>
        <a:lstStyle/>
        <a:p>
          <a:r>
            <a:rPr lang="en-US" dirty="0"/>
            <a:t>Where – filters data bases on request</a:t>
          </a:r>
        </a:p>
      </dgm:t>
    </dgm:pt>
    <dgm:pt modelId="{BB2A0E64-9602-4802-926D-6272E9239AF4}" type="parTrans" cxnId="{9F906EA3-202A-4EAE-9ECE-C12230947746}">
      <dgm:prSet/>
      <dgm:spPr/>
      <dgm:t>
        <a:bodyPr/>
        <a:lstStyle/>
        <a:p>
          <a:endParaRPr lang="en-US"/>
        </a:p>
      </dgm:t>
    </dgm:pt>
    <dgm:pt modelId="{1C384A7C-3066-4CCA-9C9F-179C9A8D9949}" type="sibTrans" cxnId="{9F906EA3-202A-4EAE-9ECE-C12230947746}">
      <dgm:prSet/>
      <dgm:spPr/>
      <dgm:t>
        <a:bodyPr/>
        <a:lstStyle/>
        <a:p>
          <a:endParaRPr lang="en-US"/>
        </a:p>
      </dgm:t>
    </dgm:pt>
    <dgm:pt modelId="{0DCDFD74-68AC-4D54-A2C8-648FA31C187F}">
      <dgm:prSet/>
      <dgm:spPr/>
      <dgm:t>
        <a:bodyPr/>
        <a:lstStyle/>
        <a:p>
          <a:r>
            <a:rPr lang="en-US" dirty="0"/>
            <a:t>Group By – aggregates the data</a:t>
          </a:r>
        </a:p>
      </dgm:t>
    </dgm:pt>
    <dgm:pt modelId="{87CADC66-60B1-4D28-AE0D-85A9644ABDCF}" type="parTrans" cxnId="{B61F31B3-1D30-4021-88C8-85668E82D183}">
      <dgm:prSet/>
      <dgm:spPr/>
      <dgm:t>
        <a:bodyPr/>
        <a:lstStyle/>
        <a:p>
          <a:endParaRPr lang="en-US"/>
        </a:p>
      </dgm:t>
    </dgm:pt>
    <dgm:pt modelId="{2CE3CB71-141C-48B7-9F5B-9AB8A48FC56F}" type="sibTrans" cxnId="{B61F31B3-1D30-4021-88C8-85668E82D183}">
      <dgm:prSet/>
      <dgm:spPr/>
      <dgm:t>
        <a:bodyPr/>
        <a:lstStyle/>
        <a:p>
          <a:endParaRPr lang="en-US"/>
        </a:p>
      </dgm:t>
    </dgm:pt>
    <dgm:pt modelId="{7D875B0B-5853-45C5-A5A8-73789DD70885}">
      <dgm:prSet/>
      <dgm:spPr/>
      <dgm:t>
        <a:bodyPr/>
        <a:lstStyle/>
        <a:p>
          <a:r>
            <a:rPr lang="en-US"/>
            <a:t>Having – filers aggregated data</a:t>
          </a:r>
        </a:p>
      </dgm:t>
    </dgm:pt>
    <dgm:pt modelId="{DCAF1FBA-2F5A-4534-804F-8196B1DFB2E3}" type="parTrans" cxnId="{125FEEB0-992A-49BE-86DF-07C6EE7357C8}">
      <dgm:prSet/>
      <dgm:spPr/>
      <dgm:t>
        <a:bodyPr/>
        <a:lstStyle/>
        <a:p>
          <a:endParaRPr lang="en-US"/>
        </a:p>
      </dgm:t>
    </dgm:pt>
    <dgm:pt modelId="{0CFF9D6A-D34C-4CB8-AC5B-B23AB6FF3EE9}" type="sibTrans" cxnId="{125FEEB0-992A-49BE-86DF-07C6EE7357C8}">
      <dgm:prSet/>
      <dgm:spPr/>
      <dgm:t>
        <a:bodyPr/>
        <a:lstStyle/>
        <a:p>
          <a:endParaRPr lang="en-US"/>
        </a:p>
      </dgm:t>
    </dgm:pt>
    <dgm:pt modelId="{D1A7A276-2457-4C40-9DFD-ECB1D1733218}">
      <dgm:prSet/>
      <dgm:spPr/>
      <dgm:t>
        <a:bodyPr/>
        <a:lstStyle/>
        <a:p>
          <a:r>
            <a:rPr lang="en-US" dirty="0"/>
            <a:t>Select – Returns the data that was requested</a:t>
          </a:r>
        </a:p>
      </dgm:t>
    </dgm:pt>
    <dgm:pt modelId="{029BF0F4-3BC2-434A-86B9-B9EAB8313070}" type="parTrans" cxnId="{A4C5B1CD-1BB3-4700-9587-051E33CB2CE3}">
      <dgm:prSet/>
      <dgm:spPr/>
      <dgm:t>
        <a:bodyPr/>
        <a:lstStyle/>
        <a:p>
          <a:endParaRPr lang="en-US"/>
        </a:p>
      </dgm:t>
    </dgm:pt>
    <dgm:pt modelId="{E652966E-2138-4579-86BA-6148F41B0E07}" type="sibTrans" cxnId="{A4C5B1CD-1BB3-4700-9587-051E33CB2CE3}">
      <dgm:prSet/>
      <dgm:spPr/>
      <dgm:t>
        <a:bodyPr/>
        <a:lstStyle/>
        <a:p>
          <a:endParaRPr lang="en-US"/>
        </a:p>
      </dgm:t>
    </dgm:pt>
    <dgm:pt modelId="{364775CF-97B6-46F6-933B-70611A8F09F0}">
      <dgm:prSet/>
      <dgm:spPr/>
      <dgm:t>
        <a:bodyPr/>
        <a:lstStyle/>
        <a:p>
          <a:r>
            <a:rPr lang="en-US" dirty="0"/>
            <a:t>Order by – sorts the data</a:t>
          </a:r>
        </a:p>
      </dgm:t>
    </dgm:pt>
    <dgm:pt modelId="{09B89FB5-A03D-4E2C-8994-15B48297162D}" type="parTrans" cxnId="{B28897E0-7DDC-452A-BCA0-444C3C44256B}">
      <dgm:prSet/>
      <dgm:spPr/>
      <dgm:t>
        <a:bodyPr/>
        <a:lstStyle/>
        <a:p>
          <a:endParaRPr lang="en-US"/>
        </a:p>
      </dgm:t>
    </dgm:pt>
    <dgm:pt modelId="{02C3E766-3C3E-4CB4-BD7C-62440FD23F8E}" type="sibTrans" cxnId="{B28897E0-7DDC-452A-BCA0-444C3C44256B}">
      <dgm:prSet/>
      <dgm:spPr/>
      <dgm:t>
        <a:bodyPr/>
        <a:lstStyle/>
        <a:p>
          <a:endParaRPr lang="en-US"/>
        </a:p>
      </dgm:t>
    </dgm:pt>
    <dgm:pt modelId="{C7BFF5B9-BA4E-4ABA-8B10-850C71898131}">
      <dgm:prSet/>
      <dgm:spPr/>
      <dgm:t>
        <a:bodyPr/>
        <a:lstStyle/>
        <a:p>
          <a:r>
            <a:rPr lang="en-US"/>
            <a:t>Limit – limit the number of rows returned</a:t>
          </a:r>
          <a:endParaRPr lang="en-US" dirty="0"/>
        </a:p>
      </dgm:t>
    </dgm:pt>
    <dgm:pt modelId="{34FDD682-7EDF-4585-9ED0-69B390BEFB14}" type="parTrans" cxnId="{E282AF3B-E52B-4665-9817-5E382D03A222}">
      <dgm:prSet/>
      <dgm:spPr/>
      <dgm:t>
        <a:bodyPr/>
        <a:lstStyle/>
        <a:p>
          <a:endParaRPr lang="en-US"/>
        </a:p>
      </dgm:t>
    </dgm:pt>
    <dgm:pt modelId="{BC272BD6-4B69-4BFC-BD06-158B6696FE7B}" type="sibTrans" cxnId="{E282AF3B-E52B-4665-9817-5E382D03A222}">
      <dgm:prSet/>
      <dgm:spPr/>
      <dgm:t>
        <a:bodyPr/>
        <a:lstStyle/>
        <a:p>
          <a:endParaRPr lang="en-US"/>
        </a:p>
      </dgm:t>
    </dgm:pt>
    <dgm:pt modelId="{B74515F3-44D4-4D7B-B66D-8B97F6A68F62}" type="pres">
      <dgm:prSet presAssocID="{08953D7E-F6A9-4815-B130-FA4DE9EA2BE3}" presName="Name0" presStyleCnt="0">
        <dgm:presLayoutVars>
          <dgm:dir/>
          <dgm:animLvl val="lvl"/>
          <dgm:resizeHandles val="exact"/>
        </dgm:presLayoutVars>
      </dgm:prSet>
      <dgm:spPr/>
    </dgm:pt>
    <dgm:pt modelId="{36046712-A2C8-4F43-93CA-B4632B6A06E0}" type="pres">
      <dgm:prSet presAssocID="{C7BFF5B9-BA4E-4ABA-8B10-850C71898131}" presName="boxAndChildren" presStyleCnt="0"/>
      <dgm:spPr/>
    </dgm:pt>
    <dgm:pt modelId="{F481018D-BB96-4930-9648-99FF40F63E10}" type="pres">
      <dgm:prSet presAssocID="{C7BFF5B9-BA4E-4ABA-8B10-850C71898131}" presName="parentTextBox" presStyleLbl="node1" presStyleIdx="0" presStyleCnt="8"/>
      <dgm:spPr/>
    </dgm:pt>
    <dgm:pt modelId="{B881479F-166D-4AAE-B69F-E4FDA259BB09}" type="pres">
      <dgm:prSet presAssocID="{02C3E766-3C3E-4CB4-BD7C-62440FD23F8E}" presName="sp" presStyleCnt="0"/>
      <dgm:spPr/>
    </dgm:pt>
    <dgm:pt modelId="{185C17DC-639E-4AE6-8359-2651332C6C40}" type="pres">
      <dgm:prSet presAssocID="{364775CF-97B6-46F6-933B-70611A8F09F0}" presName="arrowAndChildren" presStyleCnt="0"/>
      <dgm:spPr/>
    </dgm:pt>
    <dgm:pt modelId="{923E4E89-1CA0-456F-8B90-C375328A4C13}" type="pres">
      <dgm:prSet presAssocID="{364775CF-97B6-46F6-933B-70611A8F09F0}" presName="parentTextArrow" presStyleLbl="node1" presStyleIdx="1" presStyleCnt="8"/>
      <dgm:spPr/>
    </dgm:pt>
    <dgm:pt modelId="{7ECCC479-ECF6-49F2-A6EF-FD8BC44E3303}" type="pres">
      <dgm:prSet presAssocID="{E652966E-2138-4579-86BA-6148F41B0E07}" presName="sp" presStyleCnt="0"/>
      <dgm:spPr/>
    </dgm:pt>
    <dgm:pt modelId="{22EE1434-1DB5-48DF-986E-63A65C496585}" type="pres">
      <dgm:prSet presAssocID="{D1A7A276-2457-4C40-9DFD-ECB1D1733218}" presName="arrowAndChildren" presStyleCnt="0"/>
      <dgm:spPr/>
    </dgm:pt>
    <dgm:pt modelId="{AA21B587-B4FC-488F-9FF1-54A266CE2632}" type="pres">
      <dgm:prSet presAssocID="{D1A7A276-2457-4C40-9DFD-ECB1D1733218}" presName="parentTextArrow" presStyleLbl="node1" presStyleIdx="2" presStyleCnt="8"/>
      <dgm:spPr/>
    </dgm:pt>
    <dgm:pt modelId="{B8C37041-AE8F-48DB-A9C6-668DBC9D42A0}" type="pres">
      <dgm:prSet presAssocID="{0CFF9D6A-D34C-4CB8-AC5B-B23AB6FF3EE9}" presName="sp" presStyleCnt="0"/>
      <dgm:spPr/>
    </dgm:pt>
    <dgm:pt modelId="{20F7F53E-2F0E-4115-8F08-908C3287BEF4}" type="pres">
      <dgm:prSet presAssocID="{7D875B0B-5853-45C5-A5A8-73789DD70885}" presName="arrowAndChildren" presStyleCnt="0"/>
      <dgm:spPr/>
    </dgm:pt>
    <dgm:pt modelId="{887B752A-1EE8-4C54-B73B-D85C6B968620}" type="pres">
      <dgm:prSet presAssocID="{7D875B0B-5853-45C5-A5A8-73789DD70885}" presName="parentTextArrow" presStyleLbl="node1" presStyleIdx="3" presStyleCnt="8"/>
      <dgm:spPr/>
    </dgm:pt>
    <dgm:pt modelId="{81FB3F11-03D3-4E08-8FC0-C20269BF6E78}" type="pres">
      <dgm:prSet presAssocID="{2CE3CB71-141C-48B7-9F5B-9AB8A48FC56F}" presName="sp" presStyleCnt="0"/>
      <dgm:spPr/>
    </dgm:pt>
    <dgm:pt modelId="{C22BA2FD-7497-48F4-B295-BA05318EA924}" type="pres">
      <dgm:prSet presAssocID="{0DCDFD74-68AC-4D54-A2C8-648FA31C187F}" presName="arrowAndChildren" presStyleCnt="0"/>
      <dgm:spPr/>
    </dgm:pt>
    <dgm:pt modelId="{8D311BF8-6922-4FF7-891D-A86763EAC271}" type="pres">
      <dgm:prSet presAssocID="{0DCDFD74-68AC-4D54-A2C8-648FA31C187F}" presName="parentTextArrow" presStyleLbl="node1" presStyleIdx="4" presStyleCnt="8"/>
      <dgm:spPr/>
    </dgm:pt>
    <dgm:pt modelId="{4DA37DB6-A019-4E7B-84F2-0E331582D2B2}" type="pres">
      <dgm:prSet presAssocID="{1C384A7C-3066-4CCA-9C9F-179C9A8D9949}" presName="sp" presStyleCnt="0"/>
      <dgm:spPr/>
    </dgm:pt>
    <dgm:pt modelId="{82EFB338-C86A-4ED4-9CAA-4A0BC4E9DA05}" type="pres">
      <dgm:prSet presAssocID="{EF0A2404-DD30-414C-AE0B-DB1DCA90C6BF}" presName="arrowAndChildren" presStyleCnt="0"/>
      <dgm:spPr/>
    </dgm:pt>
    <dgm:pt modelId="{DEC14B7F-EA4C-45E8-A21E-2AB78BECEBAA}" type="pres">
      <dgm:prSet presAssocID="{EF0A2404-DD30-414C-AE0B-DB1DCA90C6BF}" presName="parentTextArrow" presStyleLbl="node1" presStyleIdx="5" presStyleCnt="8"/>
      <dgm:spPr/>
    </dgm:pt>
    <dgm:pt modelId="{44C78376-DAFC-4DE7-8C84-A67657BE38B3}" type="pres">
      <dgm:prSet presAssocID="{D233B629-F5CD-437B-B5CE-755502D57347}" presName="sp" presStyleCnt="0"/>
      <dgm:spPr/>
    </dgm:pt>
    <dgm:pt modelId="{820F2636-1771-4700-B00D-201B238524C6}" type="pres">
      <dgm:prSet presAssocID="{DDCA467B-177B-4670-9798-1D127DB06C21}" presName="arrowAndChildren" presStyleCnt="0"/>
      <dgm:spPr/>
    </dgm:pt>
    <dgm:pt modelId="{DBF1494F-01CC-49D0-B319-140E4FF0DBDD}" type="pres">
      <dgm:prSet presAssocID="{DDCA467B-177B-4670-9798-1D127DB06C21}" presName="parentTextArrow" presStyleLbl="node1" presStyleIdx="6" presStyleCnt="8"/>
      <dgm:spPr/>
    </dgm:pt>
    <dgm:pt modelId="{11D77977-9549-42CE-96C6-10401E0341E8}" type="pres">
      <dgm:prSet presAssocID="{221295C8-5096-45BE-85CE-9EDCD3016566}" presName="sp" presStyleCnt="0"/>
      <dgm:spPr/>
    </dgm:pt>
    <dgm:pt modelId="{9C89018A-AD79-4AF3-86D9-CD24BF107D72}" type="pres">
      <dgm:prSet presAssocID="{03BE43F6-FF0C-4E2D-9415-EB63F9C57216}" presName="arrowAndChildren" presStyleCnt="0"/>
      <dgm:spPr/>
    </dgm:pt>
    <dgm:pt modelId="{0EB8F230-BAF1-4739-A4BC-3A26482D1BEF}" type="pres">
      <dgm:prSet presAssocID="{03BE43F6-FF0C-4E2D-9415-EB63F9C57216}" presName="parentTextArrow" presStyleLbl="node1" presStyleIdx="7" presStyleCnt="8"/>
      <dgm:spPr/>
    </dgm:pt>
  </dgm:ptLst>
  <dgm:cxnLst>
    <dgm:cxn modelId="{5E702102-17D0-4CCC-AC91-E9C0FE8C601D}" type="presOf" srcId="{0DCDFD74-68AC-4D54-A2C8-648FA31C187F}" destId="{8D311BF8-6922-4FF7-891D-A86763EAC271}" srcOrd="0" destOrd="0" presId="urn:microsoft.com/office/officeart/2005/8/layout/process4"/>
    <dgm:cxn modelId="{88EC1A27-EB5E-4F2A-9E9F-8C5456141D8A}" type="presOf" srcId="{C7BFF5B9-BA4E-4ABA-8B10-850C71898131}" destId="{F481018D-BB96-4930-9648-99FF40F63E10}" srcOrd="0" destOrd="0" presId="urn:microsoft.com/office/officeart/2005/8/layout/process4"/>
    <dgm:cxn modelId="{2E369E38-F8E4-408C-BE94-410118CDF3B6}" type="presOf" srcId="{03BE43F6-FF0C-4E2D-9415-EB63F9C57216}" destId="{0EB8F230-BAF1-4739-A4BC-3A26482D1BEF}" srcOrd="0" destOrd="0" presId="urn:microsoft.com/office/officeart/2005/8/layout/process4"/>
    <dgm:cxn modelId="{6323FA3A-C50D-4ABC-93B8-3D3CA14FC2A0}" type="presOf" srcId="{EF0A2404-DD30-414C-AE0B-DB1DCA90C6BF}" destId="{DEC14B7F-EA4C-45E8-A21E-2AB78BECEBAA}" srcOrd="0" destOrd="0" presId="urn:microsoft.com/office/officeart/2005/8/layout/process4"/>
    <dgm:cxn modelId="{E282AF3B-E52B-4665-9817-5E382D03A222}" srcId="{08953D7E-F6A9-4815-B130-FA4DE9EA2BE3}" destId="{C7BFF5B9-BA4E-4ABA-8B10-850C71898131}" srcOrd="7" destOrd="0" parTransId="{34FDD682-7EDF-4585-9ED0-69B390BEFB14}" sibTransId="{BC272BD6-4B69-4BFC-BD06-158B6696FE7B}"/>
    <dgm:cxn modelId="{3DC65C40-185E-475C-83A7-1DC54FB23C67}" type="presOf" srcId="{364775CF-97B6-46F6-933B-70611A8F09F0}" destId="{923E4E89-1CA0-456F-8B90-C375328A4C13}" srcOrd="0" destOrd="0" presId="urn:microsoft.com/office/officeart/2005/8/layout/process4"/>
    <dgm:cxn modelId="{8FF29F69-A2F8-44BE-BE88-98C80807A0AA}" srcId="{08953D7E-F6A9-4815-B130-FA4DE9EA2BE3}" destId="{DDCA467B-177B-4670-9798-1D127DB06C21}" srcOrd="1" destOrd="0" parTransId="{085022BC-BEB5-4292-8DBD-BA97C0367525}" sibTransId="{D233B629-F5CD-437B-B5CE-755502D57347}"/>
    <dgm:cxn modelId="{C61A5A52-AB33-44BC-B7BF-D49B9ED1EB5D}" type="presOf" srcId="{DDCA467B-177B-4670-9798-1D127DB06C21}" destId="{DBF1494F-01CC-49D0-B319-140E4FF0DBDD}" srcOrd="0" destOrd="0" presId="urn:microsoft.com/office/officeart/2005/8/layout/process4"/>
    <dgm:cxn modelId="{5F762481-B03D-4FCD-893A-856B86079E45}" type="presOf" srcId="{D1A7A276-2457-4C40-9DFD-ECB1D1733218}" destId="{AA21B587-B4FC-488F-9FF1-54A266CE2632}" srcOrd="0" destOrd="0" presId="urn:microsoft.com/office/officeart/2005/8/layout/process4"/>
    <dgm:cxn modelId="{9F906EA3-202A-4EAE-9ECE-C12230947746}" srcId="{08953D7E-F6A9-4815-B130-FA4DE9EA2BE3}" destId="{EF0A2404-DD30-414C-AE0B-DB1DCA90C6BF}" srcOrd="2" destOrd="0" parTransId="{BB2A0E64-9602-4802-926D-6272E9239AF4}" sibTransId="{1C384A7C-3066-4CCA-9C9F-179C9A8D9949}"/>
    <dgm:cxn modelId="{125FEEB0-992A-49BE-86DF-07C6EE7357C8}" srcId="{08953D7E-F6A9-4815-B130-FA4DE9EA2BE3}" destId="{7D875B0B-5853-45C5-A5A8-73789DD70885}" srcOrd="4" destOrd="0" parTransId="{DCAF1FBA-2F5A-4534-804F-8196B1DFB2E3}" sibTransId="{0CFF9D6A-D34C-4CB8-AC5B-B23AB6FF3EE9}"/>
    <dgm:cxn modelId="{B61F31B3-1D30-4021-88C8-85668E82D183}" srcId="{08953D7E-F6A9-4815-B130-FA4DE9EA2BE3}" destId="{0DCDFD74-68AC-4D54-A2C8-648FA31C187F}" srcOrd="3" destOrd="0" parTransId="{87CADC66-60B1-4D28-AE0D-85A9644ABDCF}" sibTransId="{2CE3CB71-141C-48B7-9F5B-9AB8A48FC56F}"/>
    <dgm:cxn modelId="{A4C5B1CD-1BB3-4700-9587-051E33CB2CE3}" srcId="{08953D7E-F6A9-4815-B130-FA4DE9EA2BE3}" destId="{D1A7A276-2457-4C40-9DFD-ECB1D1733218}" srcOrd="5" destOrd="0" parTransId="{029BF0F4-3BC2-434A-86B9-B9EAB8313070}" sibTransId="{E652966E-2138-4579-86BA-6148F41B0E07}"/>
    <dgm:cxn modelId="{6E7E97D9-08AD-4041-8733-B3A8EB7D80D3}" type="presOf" srcId="{7D875B0B-5853-45C5-A5A8-73789DD70885}" destId="{887B752A-1EE8-4C54-B73B-D85C6B968620}" srcOrd="0" destOrd="0" presId="urn:microsoft.com/office/officeart/2005/8/layout/process4"/>
    <dgm:cxn modelId="{75F930DA-3C86-4542-8E26-B5A957E4844B}" srcId="{08953D7E-F6A9-4815-B130-FA4DE9EA2BE3}" destId="{03BE43F6-FF0C-4E2D-9415-EB63F9C57216}" srcOrd="0" destOrd="0" parTransId="{B7755DB1-466B-4D6F-BA25-4A6047079966}" sibTransId="{221295C8-5096-45BE-85CE-9EDCD3016566}"/>
    <dgm:cxn modelId="{191859DA-C06F-4AB1-91E8-578A98782F11}" type="presOf" srcId="{08953D7E-F6A9-4815-B130-FA4DE9EA2BE3}" destId="{B74515F3-44D4-4D7B-B66D-8B97F6A68F62}" srcOrd="0" destOrd="0" presId="urn:microsoft.com/office/officeart/2005/8/layout/process4"/>
    <dgm:cxn modelId="{B28897E0-7DDC-452A-BCA0-444C3C44256B}" srcId="{08953D7E-F6A9-4815-B130-FA4DE9EA2BE3}" destId="{364775CF-97B6-46F6-933B-70611A8F09F0}" srcOrd="6" destOrd="0" parTransId="{09B89FB5-A03D-4E2C-8994-15B48297162D}" sibTransId="{02C3E766-3C3E-4CB4-BD7C-62440FD23F8E}"/>
    <dgm:cxn modelId="{26946CD7-AE78-46FA-AC1C-6A951B5A8B7A}" type="presParOf" srcId="{B74515F3-44D4-4D7B-B66D-8B97F6A68F62}" destId="{36046712-A2C8-4F43-93CA-B4632B6A06E0}" srcOrd="0" destOrd="0" presId="urn:microsoft.com/office/officeart/2005/8/layout/process4"/>
    <dgm:cxn modelId="{05BA599D-FC4B-41AC-B4FC-0DBA2461C43C}" type="presParOf" srcId="{36046712-A2C8-4F43-93CA-B4632B6A06E0}" destId="{F481018D-BB96-4930-9648-99FF40F63E10}" srcOrd="0" destOrd="0" presId="urn:microsoft.com/office/officeart/2005/8/layout/process4"/>
    <dgm:cxn modelId="{030D1C68-CA47-48B7-AEC9-71FDDFD1C599}" type="presParOf" srcId="{B74515F3-44D4-4D7B-B66D-8B97F6A68F62}" destId="{B881479F-166D-4AAE-B69F-E4FDA259BB09}" srcOrd="1" destOrd="0" presId="urn:microsoft.com/office/officeart/2005/8/layout/process4"/>
    <dgm:cxn modelId="{612D6BB1-2B18-4BE3-9A79-6FFD782ED09A}" type="presParOf" srcId="{B74515F3-44D4-4D7B-B66D-8B97F6A68F62}" destId="{185C17DC-639E-4AE6-8359-2651332C6C40}" srcOrd="2" destOrd="0" presId="urn:microsoft.com/office/officeart/2005/8/layout/process4"/>
    <dgm:cxn modelId="{B6F33342-6B59-45A6-93BA-5D71F8147753}" type="presParOf" srcId="{185C17DC-639E-4AE6-8359-2651332C6C40}" destId="{923E4E89-1CA0-456F-8B90-C375328A4C13}" srcOrd="0" destOrd="0" presId="urn:microsoft.com/office/officeart/2005/8/layout/process4"/>
    <dgm:cxn modelId="{8FD0DFB2-04D5-45B8-9E3A-A807E6CE896B}" type="presParOf" srcId="{B74515F3-44D4-4D7B-B66D-8B97F6A68F62}" destId="{7ECCC479-ECF6-49F2-A6EF-FD8BC44E3303}" srcOrd="3" destOrd="0" presId="urn:microsoft.com/office/officeart/2005/8/layout/process4"/>
    <dgm:cxn modelId="{6EB474A7-9F2C-4CB1-BF1C-5CC93A1231D8}" type="presParOf" srcId="{B74515F3-44D4-4D7B-B66D-8B97F6A68F62}" destId="{22EE1434-1DB5-48DF-986E-63A65C496585}" srcOrd="4" destOrd="0" presId="urn:microsoft.com/office/officeart/2005/8/layout/process4"/>
    <dgm:cxn modelId="{7D323AA7-122B-4BAE-907B-E3A22F4AA041}" type="presParOf" srcId="{22EE1434-1DB5-48DF-986E-63A65C496585}" destId="{AA21B587-B4FC-488F-9FF1-54A266CE2632}" srcOrd="0" destOrd="0" presId="urn:microsoft.com/office/officeart/2005/8/layout/process4"/>
    <dgm:cxn modelId="{A32ED027-95C8-4BAD-A187-8C6E2ED10FEA}" type="presParOf" srcId="{B74515F3-44D4-4D7B-B66D-8B97F6A68F62}" destId="{B8C37041-AE8F-48DB-A9C6-668DBC9D42A0}" srcOrd="5" destOrd="0" presId="urn:microsoft.com/office/officeart/2005/8/layout/process4"/>
    <dgm:cxn modelId="{0762DDA1-D480-411A-9439-0B9C7A556567}" type="presParOf" srcId="{B74515F3-44D4-4D7B-B66D-8B97F6A68F62}" destId="{20F7F53E-2F0E-4115-8F08-908C3287BEF4}" srcOrd="6" destOrd="0" presId="urn:microsoft.com/office/officeart/2005/8/layout/process4"/>
    <dgm:cxn modelId="{C5FA8257-1741-47D3-9CA1-743BC8E5BE61}" type="presParOf" srcId="{20F7F53E-2F0E-4115-8F08-908C3287BEF4}" destId="{887B752A-1EE8-4C54-B73B-D85C6B968620}" srcOrd="0" destOrd="0" presId="urn:microsoft.com/office/officeart/2005/8/layout/process4"/>
    <dgm:cxn modelId="{C0CB1D70-7832-4EF1-A29B-A813D1BCF444}" type="presParOf" srcId="{B74515F3-44D4-4D7B-B66D-8B97F6A68F62}" destId="{81FB3F11-03D3-4E08-8FC0-C20269BF6E78}" srcOrd="7" destOrd="0" presId="urn:microsoft.com/office/officeart/2005/8/layout/process4"/>
    <dgm:cxn modelId="{047FC6C1-E3CD-47FA-B4B7-D9F9ABDE336C}" type="presParOf" srcId="{B74515F3-44D4-4D7B-B66D-8B97F6A68F62}" destId="{C22BA2FD-7497-48F4-B295-BA05318EA924}" srcOrd="8" destOrd="0" presId="urn:microsoft.com/office/officeart/2005/8/layout/process4"/>
    <dgm:cxn modelId="{F6475BDB-48FC-4427-914F-ABFC67628AD6}" type="presParOf" srcId="{C22BA2FD-7497-48F4-B295-BA05318EA924}" destId="{8D311BF8-6922-4FF7-891D-A86763EAC271}" srcOrd="0" destOrd="0" presId="urn:microsoft.com/office/officeart/2005/8/layout/process4"/>
    <dgm:cxn modelId="{F1838AE1-C2CE-41DF-8105-4BA1709EDC38}" type="presParOf" srcId="{B74515F3-44D4-4D7B-B66D-8B97F6A68F62}" destId="{4DA37DB6-A019-4E7B-84F2-0E331582D2B2}" srcOrd="9" destOrd="0" presId="urn:microsoft.com/office/officeart/2005/8/layout/process4"/>
    <dgm:cxn modelId="{9945081E-05E1-4D6E-96E2-7A3E29583B1A}" type="presParOf" srcId="{B74515F3-44D4-4D7B-B66D-8B97F6A68F62}" destId="{82EFB338-C86A-4ED4-9CAA-4A0BC4E9DA05}" srcOrd="10" destOrd="0" presId="urn:microsoft.com/office/officeart/2005/8/layout/process4"/>
    <dgm:cxn modelId="{CB3C534C-89D2-4515-B1C6-8441DDB7197B}" type="presParOf" srcId="{82EFB338-C86A-4ED4-9CAA-4A0BC4E9DA05}" destId="{DEC14B7F-EA4C-45E8-A21E-2AB78BECEBAA}" srcOrd="0" destOrd="0" presId="urn:microsoft.com/office/officeart/2005/8/layout/process4"/>
    <dgm:cxn modelId="{77677AEF-9684-4169-AF5D-1EBFEC61F19A}" type="presParOf" srcId="{B74515F3-44D4-4D7B-B66D-8B97F6A68F62}" destId="{44C78376-DAFC-4DE7-8C84-A67657BE38B3}" srcOrd="11" destOrd="0" presId="urn:microsoft.com/office/officeart/2005/8/layout/process4"/>
    <dgm:cxn modelId="{E0AE37A1-C14B-46B3-9D1E-C1A0BE91F6E8}" type="presParOf" srcId="{B74515F3-44D4-4D7B-B66D-8B97F6A68F62}" destId="{820F2636-1771-4700-B00D-201B238524C6}" srcOrd="12" destOrd="0" presId="urn:microsoft.com/office/officeart/2005/8/layout/process4"/>
    <dgm:cxn modelId="{09B26AEB-83BA-4910-8C30-0D7CB49D906C}" type="presParOf" srcId="{820F2636-1771-4700-B00D-201B238524C6}" destId="{DBF1494F-01CC-49D0-B319-140E4FF0DBDD}" srcOrd="0" destOrd="0" presId="urn:microsoft.com/office/officeart/2005/8/layout/process4"/>
    <dgm:cxn modelId="{AEAB2B77-7778-4FB4-883A-CF5DCF553D3F}" type="presParOf" srcId="{B74515F3-44D4-4D7B-B66D-8B97F6A68F62}" destId="{11D77977-9549-42CE-96C6-10401E0341E8}" srcOrd="13" destOrd="0" presId="urn:microsoft.com/office/officeart/2005/8/layout/process4"/>
    <dgm:cxn modelId="{FB0AD2C8-8960-4F07-874D-3D956A4DA698}" type="presParOf" srcId="{B74515F3-44D4-4D7B-B66D-8B97F6A68F62}" destId="{9C89018A-AD79-4AF3-86D9-CD24BF107D72}" srcOrd="14" destOrd="0" presId="urn:microsoft.com/office/officeart/2005/8/layout/process4"/>
    <dgm:cxn modelId="{5AA2F80D-AFC0-46B5-B8D9-0DC1D8474B93}" type="presParOf" srcId="{9C89018A-AD79-4AF3-86D9-CD24BF107D72}" destId="{0EB8F230-BAF1-4739-A4BC-3A26482D1BEF}" srcOrd="0"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9B93A7-D0C9-4ADB-801F-B24B3DDFCF33}">
      <dsp:nvSpPr>
        <dsp:cNvPr id="0" name=""/>
        <dsp:cNvSpPr/>
      </dsp:nvSpPr>
      <dsp:spPr>
        <a:xfrm>
          <a:off x="0" y="675"/>
          <a:ext cx="6900512" cy="0"/>
        </a:xfrm>
        <a:prstGeom prst="line">
          <a:avLst/>
        </a:prstGeom>
        <a:solidFill>
          <a:schemeClr val="accent2">
            <a:hueOff val="0"/>
            <a:satOff val="0"/>
            <a:lumOff val="0"/>
            <a:alphaOff val="0"/>
          </a:schemeClr>
        </a:solidFill>
        <a:ln w="19050"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7F4DAF1-DB49-412B-8D5A-A18A50115E11}">
      <dsp:nvSpPr>
        <dsp:cNvPr id="0" name=""/>
        <dsp:cNvSpPr/>
      </dsp:nvSpPr>
      <dsp:spPr>
        <a:xfrm>
          <a:off x="0" y="675"/>
          <a:ext cx="6900512" cy="6149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kern="1200" dirty="0"/>
            <a:t>SQL Overview</a:t>
          </a:r>
        </a:p>
      </dsp:txBody>
      <dsp:txXfrm>
        <a:off x="0" y="675"/>
        <a:ext cx="6900512" cy="614976"/>
      </dsp:txXfrm>
    </dsp:sp>
    <dsp:sp modelId="{2BD3EFB8-F18E-42E7-A17F-3F948A348072}">
      <dsp:nvSpPr>
        <dsp:cNvPr id="0" name=""/>
        <dsp:cNvSpPr/>
      </dsp:nvSpPr>
      <dsp:spPr>
        <a:xfrm>
          <a:off x="0" y="615652"/>
          <a:ext cx="6900512" cy="0"/>
        </a:xfrm>
        <a:prstGeom prst="line">
          <a:avLst/>
        </a:prstGeom>
        <a:solidFill>
          <a:schemeClr val="accent2">
            <a:hueOff val="-370536"/>
            <a:satOff val="1775"/>
            <a:lumOff val="1642"/>
            <a:alphaOff val="0"/>
          </a:schemeClr>
        </a:solidFill>
        <a:ln w="19050" cap="rnd" cmpd="sng" algn="ctr">
          <a:solidFill>
            <a:schemeClr val="accent2">
              <a:hueOff val="-370536"/>
              <a:satOff val="1775"/>
              <a:lumOff val="1642"/>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AA2FBB7-28D1-40EB-AD6C-1C71F6CE6B3C}">
      <dsp:nvSpPr>
        <dsp:cNvPr id="0" name=""/>
        <dsp:cNvSpPr/>
      </dsp:nvSpPr>
      <dsp:spPr>
        <a:xfrm>
          <a:off x="0" y="615652"/>
          <a:ext cx="6900512" cy="6149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kern="1200" dirty="0"/>
            <a:t>Relational Databases				</a:t>
          </a:r>
        </a:p>
      </dsp:txBody>
      <dsp:txXfrm>
        <a:off x="0" y="615652"/>
        <a:ext cx="6900512" cy="614976"/>
      </dsp:txXfrm>
    </dsp:sp>
    <dsp:sp modelId="{424220C1-A9C7-4193-AAC1-6FA6FD9CD95E}">
      <dsp:nvSpPr>
        <dsp:cNvPr id="0" name=""/>
        <dsp:cNvSpPr/>
      </dsp:nvSpPr>
      <dsp:spPr>
        <a:xfrm>
          <a:off x="0" y="1230628"/>
          <a:ext cx="6900512" cy="0"/>
        </a:xfrm>
        <a:prstGeom prst="line">
          <a:avLst/>
        </a:prstGeom>
        <a:solidFill>
          <a:schemeClr val="accent2">
            <a:hueOff val="-741071"/>
            <a:satOff val="3550"/>
            <a:lumOff val="3284"/>
            <a:alphaOff val="0"/>
          </a:schemeClr>
        </a:solidFill>
        <a:ln w="19050" cap="rnd" cmpd="sng" algn="ctr">
          <a:solidFill>
            <a:schemeClr val="accent2">
              <a:hueOff val="-741071"/>
              <a:satOff val="3550"/>
              <a:lumOff val="3284"/>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33FA510-D743-4AFE-99EA-770A3E6D9ACF}">
      <dsp:nvSpPr>
        <dsp:cNvPr id="0" name=""/>
        <dsp:cNvSpPr/>
      </dsp:nvSpPr>
      <dsp:spPr>
        <a:xfrm>
          <a:off x="0" y="1230628"/>
          <a:ext cx="6900512" cy="6149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kern="1200" dirty="0"/>
            <a:t>Databases</a:t>
          </a:r>
        </a:p>
      </dsp:txBody>
      <dsp:txXfrm>
        <a:off x="0" y="1230628"/>
        <a:ext cx="6900512" cy="614976"/>
      </dsp:txXfrm>
    </dsp:sp>
    <dsp:sp modelId="{80DC437B-F17D-4821-BED8-659B59C6ED93}">
      <dsp:nvSpPr>
        <dsp:cNvPr id="0" name=""/>
        <dsp:cNvSpPr/>
      </dsp:nvSpPr>
      <dsp:spPr>
        <a:xfrm>
          <a:off x="0" y="1845605"/>
          <a:ext cx="6900512" cy="0"/>
        </a:xfrm>
        <a:prstGeom prst="line">
          <a:avLst/>
        </a:prstGeom>
        <a:solidFill>
          <a:schemeClr val="accent2">
            <a:hueOff val="-1111607"/>
            <a:satOff val="5325"/>
            <a:lumOff val="4926"/>
            <a:alphaOff val="0"/>
          </a:schemeClr>
        </a:solidFill>
        <a:ln w="19050" cap="rnd" cmpd="sng" algn="ctr">
          <a:solidFill>
            <a:schemeClr val="accent2">
              <a:hueOff val="-1111607"/>
              <a:satOff val="5325"/>
              <a:lumOff val="4926"/>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5138E20-1FFE-4B7A-ABCC-758BA6601790}">
      <dsp:nvSpPr>
        <dsp:cNvPr id="0" name=""/>
        <dsp:cNvSpPr/>
      </dsp:nvSpPr>
      <dsp:spPr>
        <a:xfrm>
          <a:off x="0" y="1845605"/>
          <a:ext cx="6900512" cy="6149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kern="1200" dirty="0"/>
            <a:t>Basic SQL Statements	</a:t>
          </a:r>
        </a:p>
      </dsp:txBody>
      <dsp:txXfrm>
        <a:off x="0" y="1845605"/>
        <a:ext cx="6900512" cy="614976"/>
      </dsp:txXfrm>
    </dsp:sp>
    <dsp:sp modelId="{3B277159-251F-4C9B-8FCC-48297A68C335}">
      <dsp:nvSpPr>
        <dsp:cNvPr id="0" name=""/>
        <dsp:cNvSpPr/>
      </dsp:nvSpPr>
      <dsp:spPr>
        <a:xfrm>
          <a:off x="0" y="2460582"/>
          <a:ext cx="6900512" cy="0"/>
        </a:xfrm>
        <a:prstGeom prst="line">
          <a:avLst/>
        </a:prstGeom>
        <a:solidFill>
          <a:schemeClr val="accent2">
            <a:hueOff val="-1482143"/>
            <a:satOff val="7100"/>
            <a:lumOff val="6569"/>
            <a:alphaOff val="0"/>
          </a:schemeClr>
        </a:solidFill>
        <a:ln w="19050" cap="rnd" cmpd="sng" algn="ctr">
          <a:solidFill>
            <a:schemeClr val="accent2">
              <a:hueOff val="-1482143"/>
              <a:satOff val="7100"/>
              <a:lumOff val="6569"/>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096F544-3C6A-469B-AAFE-099CAC268480}">
      <dsp:nvSpPr>
        <dsp:cNvPr id="0" name=""/>
        <dsp:cNvSpPr/>
      </dsp:nvSpPr>
      <dsp:spPr>
        <a:xfrm>
          <a:off x="0" y="2460582"/>
          <a:ext cx="6900512" cy="6149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kern="1200" dirty="0"/>
            <a:t>SQL Database Query Difference</a:t>
          </a:r>
        </a:p>
      </dsp:txBody>
      <dsp:txXfrm>
        <a:off x="0" y="2460582"/>
        <a:ext cx="6900512" cy="614976"/>
      </dsp:txXfrm>
    </dsp:sp>
    <dsp:sp modelId="{FA9F053C-1044-460E-96D0-F51CEFC558EE}">
      <dsp:nvSpPr>
        <dsp:cNvPr id="0" name=""/>
        <dsp:cNvSpPr/>
      </dsp:nvSpPr>
      <dsp:spPr>
        <a:xfrm>
          <a:off x="0" y="3075558"/>
          <a:ext cx="6900512" cy="0"/>
        </a:xfrm>
        <a:prstGeom prst="line">
          <a:avLst/>
        </a:prstGeom>
        <a:solidFill>
          <a:schemeClr val="accent2">
            <a:hueOff val="-1852679"/>
            <a:satOff val="8875"/>
            <a:lumOff val="8211"/>
            <a:alphaOff val="0"/>
          </a:schemeClr>
        </a:solidFill>
        <a:ln w="19050" cap="rnd" cmpd="sng" algn="ctr">
          <a:solidFill>
            <a:schemeClr val="accent2">
              <a:hueOff val="-1852679"/>
              <a:satOff val="8875"/>
              <a:lumOff val="8211"/>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B49CDF9-C227-40B8-B77A-96D67E01C2DA}">
      <dsp:nvSpPr>
        <dsp:cNvPr id="0" name=""/>
        <dsp:cNvSpPr/>
      </dsp:nvSpPr>
      <dsp:spPr>
        <a:xfrm>
          <a:off x="0" y="3075558"/>
          <a:ext cx="6900512" cy="6149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kern="1200" dirty="0"/>
            <a:t>Basics SQL Commands Hands-on</a:t>
          </a:r>
        </a:p>
      </dsp:txBody>
      <dsp:txXfrm>
        <a:off x="0" y="3075558"/>
        <a:ext cx="6900512" cy="614976"/>
      </dsp:txXfrm>
    </dsp:sp>
    <dsp:sp modelId="{2F4A7A3F-64CE-4050-93B0-1604D7C7141C}">
      <dsp:nvSpPr>
        <dsp:cNvPr id="0" name=""/>
        <dsp:cNvSpPr/>
      </dsp:nvSpPr>
      <dsp:spPr>
        <a:xfrm>
          <a:off x="0" y="3690535"/>
          <a:ext cx="6900512" cy="0"/>
        </a:xfrm>
        <a:prstGeom prst="line">
          <a:avLst/>
        </a:prstGeom>
        <a:solidFill>
          <a:schemeClr val="accent2">
            <a:hueOff val="-2223214"/>
            <a:satOff val="10650"/>
            <a:lumOff val="9853"/>
            <a:alphaOff val="0"/>
          </a:schemeClr>
        </a:solidFill>
        <a:ln w="19050" cap="rnd" cmpd="sng" algn="ctr">
          <a:solidFill>
            <a:schemeClr val="accent2">
              <a:hueOff val="-2223214"/>
              <a:satOff val="10650"/>
              <a:lumOff val="9853"/>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B697B10-352D-48C5-9A81-BDB854B4D3DF}">
      <dsp:nvSpPr>
        <dsp:cNvPr id="0" name=""/>
        <dsp:cNvSpPr/>
      </dsp:nvSpPr>
      <dsp:spPr>
        <a:xfrm>
          <a:off x="0" y="3690535"/>
          <a:ext cx="6900512" cy="6149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kern="1200" dirty="0"/>
            <a:t>Operation Order			</a:t>
          </a:r>
        </a:p>
      </dsp:txBody>
      <dsp:txXfrm>
        <a:off x="0" y="3690535"/>
        <a:ext cx="6900512" cy="614976"/>
      </dsp:txXfrm>
    </dsp:sp>
    <dsp:sp modelId="{7A169D07-AAA1-4D4D-8C19-90A6DE9128F5}">
      <dsp:nvSpPr>
        <dsp:cNvPr id="0" name=""/>
        <dsp:cNvSpPr/>
      </dsp:nvSpPr>
      <dsp:spPr>
        <a:xfrm>
          <a:off x="0" y="4305512"/>
          <a:ext cx="6900512" cy="0"/>
        </a:xfrm>
        <a:prstGeom prst="line">
          <a:avLst/>
        </a:prstGeom>
        <a:solidFill>
          <a:schemeClr val="accent2">
            <a:hueOff val="-2593750"/>
            <a:satOff val="12425"/>
            <a:lumOff val="11495"/>
            <a:alphaOff val="0"/>
          </a:schemeClr>
        </a:solidFill>
        <a:ln w="19050" cap="rnd" cmpd="sng" algn="ctr">
          <a:solidFill>
            <a:schemeClr val="accent2">
              <a:hueOff val="-2593750"/>
              <a:satOff val="12425"/>
              <a:lumOff val="11495"/>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1A315DA-C399-46AD-AAB4-FB8CEAC504D3}">
      <dsp:nvSpPr>
        <dsp:cNvPr id="0" name=""/>
        <dsp:cNvSpPr/>
      </dsp:nvSpPr>
      <dsp:spPr>
        <a:xfrm>
          <a:off x="0" y="4305512"/>
          <a:ext cx="6900512" cy="6149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kern="1200" dirty="0"/>
            <a:t>Resources</a:t>
          </a:r>
        </a:p>
      </dsp:txBody>
      <dsp:txXfrm>
        <a:off x="0" y="4305512"/>
        <a:ext cx="6900512" cy="614976"/>
      </dsp:txXfrm>
    </dsp:sp>
    <dsp:sp modelId="{201BAC8E-705C-4A83-AEE9-9B6D5B6210D2}">
      <dsp:nvSpPr>
        <dsp:cNvPr id="0" name=""/>
        <dsp:cNvSpPr/>
      </dsp:nvSpPr>
      <dsp:spPr>
        <a:xfrm>
          <a:off x="0" y="4920488"/>
          <a:ext cx="6900512" cy="0"/>
        </a:xfrm>
        <a:prstGeom prst="line">
          <a:avLst/>
        </a:prstGeom>
        <a:solidFill>
          <a:schemeClr val="accent2">
            <a:hueOff val="-2964286"/>
            <a:satOff val="14200"/>
            <a:lumOff val="13137"/>
            <a:alphaOff val="0"/>
          </a:schemeClr>
        </a:solidFill>
        <a:ln w="19050" cap="rnd" cmpd="sng" algn="ctr">
          <a:solidFill>
            <a:schemeClr val="accent2">
              <a:hueOff val="-2964286"/>
              <a:satOff val="14200"/>
              <a:lumOff val="13137"/>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12515F2-F297-4B58-A070-1DBE2A568C9D}">
      <dsp:nvSpPr>
        <dsp:cNvPr id="0" name=""/>
        <dsp:cNvSpPr/>
      </dsp:nvSpPr>
      <dsp:spPr>
        <a:xfrm>
          <a:off x="0" y="4920488"/>
          <a:ext cx="6900512" cy="6149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kern="1200" dirty="0"/>
            <a:t>Contact Info				</a:t>
          </a:r>
        </a:p>
      </dsp:txBody>
      <dsp:txXfrm>
        <a:off x="0" y="4920488"/>
        <a:ext cx="6900512" cy="61497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C60221B-3DEE-4323-B962-5881281975BD}">
      <dsp:nvSpPr>
        <dsp:cNvPr id="0" name=""/>
        <dsp:cNvSpPr/>
      </dsp:nvSpPr>
      <dsp:spPr>
        <a:xfrm>
          <a:off x="0" y="150464"/>
          <a:ext cx="6253721" cy="865800"/>
        </a:xfrm>
        <a:prstGeom prst="roundRect">
          <a:avLst/>
        </a:prstGeom>
        <a:solidFill>
          <a:schemeClr val="accent5">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l" defTabSz="1644650">
            <a:lnSpc>
              <a:spcPct val="90000"/>
            </a:lnSpc>
            <a:spcBef>
              <a:spcPct val="0"/>
            </a:spcBef>
            <a:spcAft>
              <a:spcPct val="35000"/>
            </a:spcAft>
            <a:buNone/>
          </a:pPr>
          <a:r>
            <a:rPr lang="en-US" sz="3700" kern="1200"/>
            <a:t>See data</a:t>
          </a:r>
        </a:p>
      </dsp:txBody>
      <dsp:txXfrm>
        <a:off x="42265" y="192729"/>
        <a:ext cx="6169191" cy="781270"/>
      </dsp:txXfrm>
    </dsp:sp>
    <dsp:sp modelId="{02A7DFC8-9D36-43D8-BC46-A5E9ED8361B7}">
      <dsp:nvSpPr>
        <dsp:cNvPr id="0" name=""/>
        <dsp:cNvSpPr/>
      </dsp:nvSpPr>
      <dsp:spPr>
        <a:xfrm>
          <a:off x="0" y="1122825"/>
          <a:ext cx="6253721" cy="865800"/>
        </a:xfrm>
        <a:prstGeom prst="roundRect">
          <a:avLst/>
        </a:prstGeom>
        <a:solidFill>
          <a:schemeClr val="accent5">
            <a:hueOff val="623814"/>
            <a:satOff val="-12622"/>
            <a:lumOff val="392"/>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l" defTabSz="1644650">
            <a:lnSpc>
              <a:spcPct val="90000"/>
            </a:lnSpc>
            <a:spcBef>
              <a:spcPct val="0"/>
            </a:spcBef>
            <a:spcAft>
              <a:spcPct val="35000"/>
            </a:spcAft>
            <a:buNone/>
          </a:pPr>
          <a:r>
            <a:rPr lang="en-US" sz="3700" kern="1200"/>
            <a:t>Relationship between data</a:t>
          </a:r>
        </a:p>
      </dsp:txBody>
      <dsp:txXfrm>
        <a:off x="42265" y="1165090"/>
        <a:ext cx="6169191" cy="781270"/>
      </dsp:txXfrm>
    </dsp:sp>
    <dsp:sp modelId="{DD9C0CF8-9427-4822-8568-F0261C04151C}">
      <dsp:nvSpPr>
        <dsp:cNvPr id="0" name=""/>
        <dsp:cNvSpPr/>
      </dsp:nvSpPr>
      <dsp:spPr>
        <a:xfrm>
          <a:off x="0" y="2095185"/>
          <a:ext cx="6253721" cy="865800"/>
        </a:xfrm>
        <a:prstGeom prst="roundRect">
          <a:avLst/>
        </a:prstGeom>
        <a:solidFill>
          <a:schemeClr val="accent5">
            <a:hueOff val="1247628"/>
            <a:satOff val="-25244"/>
            <a:lumOff val="784"/>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l" defTabSz="1644650">
            <a:lnSpc>
              <a:spcPct val="90000"/>
            </a:lnSpc>
            <a:spcBef>
              <a:spcPct val="0"/>
            </a:spcBef>
            <a:spcAft>
              <a:spcPct val="35000"/>
            </a:spcAft>
            <a:buNone/>
          </a:pPr>
          <a:r>
            <a:rPr lang="en-US" sz="3700" kern="1200"/>
            <a:t>Find any cell</a:t>
          </a:r>
        </a:p>
      </dsp:txBody>
      <dsp:txXfrm>
        <a:off x="42265" y="2137450"/>
        <a:ext cx="6169191" cy="781270"/>
      </dsp:txXfrm>
    </dsp:sp>
    <dsp:sp modelId="{F0651EFD-DD03-4D2B-BA7D-929FFFBC6EFA}">
      <dsp:nvSpPr>
        <dsp:cNvPr id="0" name=""/>
        <dsp:cNvSpPr/>
      </dsp:nvSpPr>
      <dsp:spPr>
        <a:xfrm>
          <a:off x="0" y="3067545"/>
          <a:ext cx="6253721" cy="865800"/>
        </a:xfrm>
        <a:prstGeom prst="roundRect">
          <a:avLst/>
        </a:prstGeom>
        <a:solidFill>
          <a:schemeClr val="accent5">
            <a:hueOff val="1871442"/>
            <a:satOff val="-37867"/>
            <a:lumOff val="1177"/>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l" defTabSz="1644650">
            <a:lnSpc>
              <a:spcPct val="90000"/>
            </a:lnSpc>
            <a:spcBef>
              <a:spcPct val="0"/>
            </a:spcBef>
            <a:spcAft>
              <a:spcPct val="35000"/>
            </a:spcAft>
            <a:buNone/>
          </a:pPr>
          <a:r>
            <a:rPr lang="en-US" sz="3700" kern="1200"/>
            <a:t>Add data to cells</a:t>
          </a:r>
        </a:p>
      </dsp:txBody>
      <dsp:txXfrm>
        <a:off x="42265" y="3109810"/>
        <a:ext cx="6169191" cy="781270"/>
      </dsp:txXfrm>
    </dsp:sp>
    <dsp:sp modelId="{17CC36A3-BA8B-4815-91B0-24DB4136B2C7}">
      <dsp:nvSpPr>
        <dsp:cNvPr id="0" name=""/>
        <dsp:cNvSpPr/>
      </dsp:nvSpPr>
      <dsp:spPr>
        <a:xfrm>
          <a:off x="0" y="4039905"/>
          <a:ext cx="6253721" cy="865800"/>
        </a:xfrm>
        <a:prstGeom prst="roundRect">
          <a:avLst/>
        </a:prstGeom>
        <a:solidFill>
          <a:schemeClr val="accent5">
            <a:hueOff val="2495256"/>
            <a:satOff val="-50489"/>
            <a:lumOff val="1569"/>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l" defTabSz="1644650">
            <a:lnSpc>
              <a:spcPct val="90000"/>
            </a:lnSpc>
            <a:spcBef>
              <a:spcPct val="0"/>
            </a:spcBef>
            <a:spcAft>
              <a:spcPct val="35000"/>
            </a:spcAft>
            <a:buNone/>
          </a:pPr>
          <a:r>
            <a:rPr lang="en-US" sz="3700" kern="1200"/>
            <a:t>To add order to information</a:t>
          </a:r>
        </a:p>
      </dsp:txBody>
      <dsp:txXfrm>
        <a:off x="42265" y="4082170"/>
        <a:ext cx="6169191" cy="78127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A5A8A3B-94E9-43DA-B8A6-EDEDEBD0C8B8}">
      <dsp:nvSpPr>
        <dsp:cNvPr id="0" name=""/>
        <dsp:cNvSpPr/>
      </dsp:nvSpPr>
      <dsp:spPr>
        <a:xfrm>
          <a:off x="0" y="41956"/>
          <a:ext cx="6245265" cy="1505790"/>
        </a:xfrm>
        <a:prstGeom prst="roundRect">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l" defTabSz="1733550">
            <a:lnSpc>
              <a:spcPct val="90000"/>
            </a:lnSpc>
            <a:spcBef>
              <a:spcPct val="0"/>
            </a:spcBef>
            <a:spcAft>
              <a:spcPct val="35000"/>
            </a:spcAft>
            <a:buNone/>
          </a:pPr>
          <a:r>
            <a:rPr lang="en-US" sz="3900" kern="1200"/>
            <a:t>Structured Query Language</a:t>
          </a:r>
        </a:p>
      </dsp:txBody>
      <dsp:txXfrm>
        <a:off x="73507" y="115463"/>
        <a:ext cx="6098251" cy="1358776"/>
      </dsp:txXfrm>
    </dsp:sp>
    <dsp:sp modelId="{5CBA4D76-2414-496D-BF13-1B653F31E475}">
      <dsp:nvSpPr>
        <dsp:cNvPr id="0" name=""/>
        <dsp:cNvSpPr/>
      </dsp:nvSpPr>
      <dsp:spPr>
        <a:xfrm>
          <a:off x="0" y="1660066"/>
          <a:ext cx="6245265" cy="1505790"/>
        </a:xfrm>
        <a:prstGeom prst="roundRect">
          <a:avLst/>
        </a:prstGeom>
        <a:solidFill>
          <a:schemeClr val="accent2">
            <a:hueOff val="-2964286"/>
            <a:satOff val="14200"/>
            <a:lumOff val="13137"/>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l" defTabSz="1733550">
            <a:lnSpc>
              <a:spcPct val="90000"/>
            </a:lnSpc>
            <a:spcBef>
              <a:spcPct val="0"/>
            </a:spcBef>
            <a:spcAft>
              <a:spcPct val="35000"/>
            </a:spcAft>
            <a:buNone/>
          </a:pPr>
          <a:r>
            <a:rPr lang="en-US" sz="3900" kern="1200"/>
            <a:t>Crud: create, read, update, delete</a:t>
          </a:r>
        </a:p>
      </dsp:txBody>
      <dsp:txXfrm>
        <a:off x="73507" y="1733573"/>
        <a:ext cx="6098251" cy="1358776"/>
      </dsp:txXfrm>
    </dsp:sp>
    <dsp:sp modelId="{C22E2396-6C8A-430D-8876-FE75FC749FE0}">
      <dsp:nvSpPr>
        <dsp:cNvPr id="0" name=""/>
        <dsp:cNvSpPr/>
      </dsp:nvSpPr>
      <dsp:spPr>
        <a:xfrm>
          <a:off x="0" y="3165856"/>
          <a:ext cx="6245265" cy="2381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8287" tIns="49530" rIns="277368" bIns="49530" numCol="1" spcCol="1270" anchor="t" anchorCtr="0">
          <a:noAutofit/>
        </a:bodyPr>
        <a:lstStyle/>
        <a:p>
          <a:pPr marL="285750" lvl="1" indent="-285750" algn="l" defTabSz="1333500">
            <a:lnSpc>
              <a:spcPct val="90000"/>
            </a:lnSpc>
            <a:spcBef>
              <a:spcPct val="0"/>
            </a:spcBef>
            <a:spcAft>
              <a:spcPct val="20000"/>
            </a:spcAft>
            <a:buChar char="•"/>
          </a:pPr>
          <a:r>
            <a:rPr lang="en-US" sz="3000" kern="1200"/>
            <a:t>Create databases and tables</a:t>
          </a:r>
        </a:p>
        <a:p>
          <a:pPr marL="285750" lvl="1" indent="-285750" algn="l" defTabSz="1333500">
            <a:lnSpc>
              <a:spcPct val="90000"/>
            </a:lnSpc>
            <a:spcBef>
              <a:spcPct val="0"/>
            </a:spcBef>
            <a:spcAft>
              <a:spcPct val="20000"/>
            </a:spcAft>
            <a:buChar char="•"/>
          </a:pPr>
          <a:r>
            <a:rPr lang="en-US" sz="3000" kern="1200"/>
            <a:t>Look at specific data</a:t>
          </a:r>
        </a:p>
        <a:p>
          <a:pPr marL="285750" lvl="1" indent="-285750" algn="l" defTabSz="1333500">
            <a:lnSpc>
              <a:spcPct val="90000"/>
            </a:lnSpc>
            <a:spcBef>
              <a:spcPct val="0"/>
            </a:spcBef>
            <a:spcAft>
              <a:spcPct val="20000"/>
            </a:spcAft>
            <a:buChar char="•"/>
          </a:pPr>
          <a:r>
            <a:rPr lang="en-US" sz="3000" kern="1200"/>
            <a:t>Make changes to data and remove data</a:t>
          </a:r>
        </a:p>
        <a:p>
          <a:pPr marL="285750" lvl="1" indent="-285750" algn="l" defTabSz="1333500">
            <a:lnSpc>
              <a:spcPct val="90000"/>
            </a:lnSpc>
            <a:spcBef>
              <a:spcPct val="0"/>
            </a:spcBef>
            <a:spcAft>
              <a:spcPct val="20000"/>
            </a:spcAft>
            <a:buChar char="•"/>
          </a:pPr>
          <a:r>
            <a:rPr lang="en-US" sz="3000" kern="1200"/>
            <a:t>And more (level 2)</a:t>
          </a:r>
        </a:p>
      </dsp:txBody>
      <dsp:txXfrm>
        <a:off x="0" y="3165856"/>
        <a:ext cx="6245265" cy="238153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DBCD9CF-A531-4756-96DE-92D20B3DEF6E}">
      <dsp:nvSpPr>
        <dsp:cNvPr id="0" name=""/>
        <dsp:cNvSpPr/>
      </dsp:nvSpPr>
      <dsp:spPr>
        <a:xfrm>
          <a:off x="0" y="26251"/>
          <a:ext cx="6245265" cy="1559025"/>
        </a:xfrm>
        <a:prstGeom prst="roundRect">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6210" tIns="156210" rIns="156210" bIns="156210" numCol="1" spcCol="1270" anchor="ctr" anchorCtr="0">
          <a:noAutofit/>
        </a:bodyPr>
        <a:lstStyle/>
        <a:p>
          <a:pPr marL="0" lvl="0" indent="0" algn="l" defTabSz="1822450">
            <a:lnSpc>
              <a:spcPct val="90000"/>
            </a:lnSpc>
            <a:spcBef>
              <a:spcPct val="0"/>
            </a:spcBef>
            <a:spcAft>
              <a:spcPct val="35000"/>
            </a:spcAft>
            <a:buNone/>
          </a:pPr>
          <a:r>
            <a:rPr lang="en-US" sz="4100" kern="1200"/>
            <a:t>A collection of tables</a:t>
          </a:r>
        </a:p>
      </dsp:txBody>
      <dsp:txXfrm>
        <a:off x="76105" y="102356"/>
        <a:ext cx="6093055" cy="1406815"/>
      </dsp:txXfrm>
    </dsp:sp>
    <dsp:sp modelId="{C8710619-AE9C-4CC2-B917-4393E419C6D3}">
      <dsp:nvSpPr>
        <dsp:cNvPr id="0" name=""/>
        <dsp:cNvSpPr/>
      </dsp:nvSpPr>
      <dsp:spPr>
        <a:xfrm>
          <a:off x="0" y="1585276"/>
          <a:ext cx="6245265" cy="24187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8287" tIns="52070" rIns="291592" bIns="52070" numCol="1" spcCol="1270" anchor="t" anchorCtr="0">
          <a:noAutofit/>
        </a:bodyPr>
        <a:lstStyle/>
        <a:p>
          <a:pPr marL="285750" lvl="1" indent="-285750" algn="l" defTabSz="1422400">
            <a:lnSpc>
              <a:spcPct val="90000"/>
            </a:lnSpc>
            <a:spcBef>
              <a:spcPct val="0"/>
            </a:spcBef>
            <a:spcAft>
              <a:spcPct val="20000"/>
            </a:spcAft>
            <a:buChar char="•"/>
          </a:pPr>
          <a:r>
            <a:rPr lang="en-US" sz="3200" kern="1200"/>
            <a:t>Set of columns in each table and rows with data</a:t>
          </a:r>
        </a:p>
        <a:p>
          <a:pPr marL="285750" lvl="1" indent="-285750" algn="l" defTabSz="1422400">
            <a:lnSpc>
              <a:spcPct val="90000"/>
            </a:lnSpc>
            <a:spcBef>
              <a:spcPct val="0"/>
            </a:spcBef>
            <a:spcAft>
              <a:spcPct val="20000"/>
            </a:spcAft>
            <a:buChar char="•"/>
          </a:pPr>
          <a:r>
            <a:rPr lang="en-US" sz="3200" kern="1200"/>
            <a:t>Each row is called a </a:t>
          </a:r>
          <a:r>
            <a:rPr lang="en-US" sz="3200" b="1" kern="1200"/>
            <a:t>record</a:t>
          </a:r>
          <a:endParaRPr lang="en-US" sz="3200" kern="1200"/>
        </a:p>
        <a:p>
          <a:pPr marL="285750" lvl="1" indent="-285750" algn="l" defTabSz="1422400">
            <a:lnSpc>
              <a:spcPct val="90000"/>
            </a:lnSpc>
            <a:spcBef>
              <a:spcPct val="0"/>
            </a:spcBef>
            <a:spcAft>
              <a:spcPct val="20000"/>
            </a:spcAft>
            <a:buChar char="•"/>
          </a:pPr>
          <a:r>
            <a:rPr lang="en-US" sz="3200" kern="1200"/>
            <a:t>Data between tables can be related between each other</a:t>
          </a:r>
        </a:p>
      </dsp:txBody>
      <dsp:txXfrm>
        <a:off x="0" y="1585276"/>
        <a:ext cx="6245265" cy="2418795"/>
      </dsp:txXfrm>
    </dsp:sp>
    <dsp:sp modelId="{76AE8257-C69B-45E4-9288-01ED4C7BB398}">
      <dsp:nvSpPr>
        <dsp:cNvPr id="0" name=""/>
        <dsp:cNvSpPr/>
      </dsp:nvSpPr>
      <dsp:spPr>
        <a:xfrm>
          <a:off x="0" y="4004071"/>
          <a:ext cx="6245265" cy="1559025"/>
        </a:xfrm>
        <a:prstGeom prst="roundRect">
          <a:avLst/>
        </a:prstGeom>
        <a:solidFill>
          <a:schemeClr val="accent2">
            <a:hueOff val="-2964286"/>
            <a:satOff val="14200"/>
            <a:lumOff val="13137"/>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6210" tIns="156210" rIns="156210" bIns="156210" numCol="1" spcCol="1270" anchor="ctr" anchorCtr="0">
          <a:noAutofit/>
        </a:bodyPr>
        <a:lstStyle/>
        <a:p>
          <a:pPr marL="0" lvl="0" indent="0" algn="l" defTabSz="1822450">
            <a:lnSpc>
              <a:spcPct val="90000"/>
            </a:lnSpc>
            <a:spcBef>
              <a:spcPct val="0"/>
            </a:spcBef>
            <a:spcAft>
              <a:spcPct val="35000"/>
            </a:spcAft>
            <a:buNone/>
          </a:pPr>
          <a:r>
            <a:rPr lang="en-US" sz="4100" kern="1200" dirty="0"/>
            <a:t>Collection of tables is called </a:t>
          </a:r>
          <a:r>
            <a:rPr lang="en-US" sz="4100" b="1" kern="1200" dirty="0"/>
            <a:t>schema</a:t>
          </a:r>
          <a:endParaRPr lang="en-US" sz="4100" kern="1200" dirty="0"/>
        </a:p>
      </dsp:txBody>
      <dsp:txXfrm>
        <a:off x="76105" y="4080176"/>
        <a:ext cx="6093055" cy="140681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53FB84-2A32-42A5-B00C-260EA1E56B9E}">
      <dsp:nvSpPr>
        <dsp:cNvPr id="0" name=""/>
        <dsp:cNvSpPr/>
      </dsp:nvSpPr>
      <dsp:spPr>
        <a:xfrm>
          <a:off x="2899010" y="99544"/>
          <a:ext cx="951750" cy="95175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sp>
    <dsp:sp modelId="{FFDB3B7F-192B-4F85-865C-E2C9D8F5ECF0}">
      <dsp:nvSpPr>
        <dsp:cNvPr id="0" name=""/>
        <dsp:cNvSpPr/>
      </dsp:nvSpPr>
      <dsp:spPr>
        <a:xfrm>
          <a:off x="2317385" y="1346503"/>
          <a:ext cx="2115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pPr>
          <a:r>
            <a:rPr lang="en-US" sz="1200" kern="1200" dirty="0"/>
            <a:t>VIEW: virtual table</a:t>
          </a:r>
        </a:p>
      </dsp:txBody>
      <dsp:txXfrm>
        <a:off x="2317385" y="1346503"/>
        <a:ext cx="2115000" cy="720000"/>
      </dsp:txXfrm>
    </dsp:sp>
    <dsp:sp modelId="{A8A5A90F-384A-41A1-BF6D-FD3EF0C86C4D}">
      <dsp:nvSpPr>
        <dsp:cNvPr id="0" name=""/>
        <dsp:cNvSpPr/>
      </dsp:nvSpPr>
      <dsp:spPr>
        <a:xfrm>
          <a:off x="5384135" y="99544"/>
          <a:ext cx="951750" cy="95175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sp>
    <dsp:sp modelId="{1515AF0F-1111-4429-96C2-2BC461BBA6F7}">
      <dsp:nvSpPr>
        <dsp:cNvPr id="0" name=""/>
        <dsp:cNvSpPr/>
      </dsp:nvSpPr>
      <dsp:spPr>
        <a:xfrm>
          <a:off x="4802510" y="1346503"/>
          <a:ext cx="2115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pPr>
          <a:r>
            <a:rPr lang="en-US" sz="1200" kern="1200" dirty="0"/>
            <a:t>INDEX: users cannot see the index; it is used to retrieve data from the database more quickly</a:t>
          </a:r>
        </a:p>
      </dsp:txBody>
      <dsp:txXfrm>
        <a:off x="4802510" y="1346503"/>
        <a:ext cx="2115000" cy="72000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A6DA9E-3BA1-45F0-86B9-52FAE123533C}">
      <dsp:nvSpPr>
        <dsp:cNvPr id="0" name=""/>
        <dsp:cNvSpPr/>
      </dsp:nvSpPr>
      <dsp:spPr>
        <a:xfrm>
          <a:off x="0" y="4551047"/>
          <a:ext cx="6628804" cy="426717"/>
        </a:xfrm>
        <a:prstGeom prst="rect">
          <a:avLst/>
        </a:prstGeom>
        <a:gradFill rotWithShape="0">
          <a:gsLst>
            <a:gs pos="0">
              <a:schemeClr val="accent2">
                <a:hueOff val="0"/>
                <a:satOff val="0"/>
                <a:lumOff val="0"/>
                <a:alphaOff val="0"/>
                <a:tint val="96000"/>
                <a:lumMod val="100000"/>
              </a:schemeClr>
            </a:gs>
            <a:gs pos="78000">
              <a:schemeClr val="accent2">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en-US" sz="1500" kern="1200"/>
            <a:t>Limit – limit the number of rows returned</a:t>
          </a:r>
        </a:p>
      </dsp:txBody>
      <dsp:txXfrm>
        <a:off x="0" y="4551047"/>
        <a:ext cx="6628804" cy="426717"/>
      </dsp:txXfrm>
    </dsp:sp>
    <dsp:sp modelId="{844E8D56-FE33-4AF6-B85D-1D59006FCEF1}">
      <dsp:nvSpPr>
        <dsp:cNvPr id="0" name=""/>
        <dsp:cNvSpPr/>
      </dsp:nvSpPr>
      <dsp:spPr>
        <a:xfrm rot="10800000">
          <a:off x="0" y="3901157"/>
          <a:ext cx="6628804" cy="656290"/>
        </a:xfrm>
        <a:prstGeom prst="upArrowCallout">
          <a:avLst/>
        </a:prstGeom>
        <a:gradFill rotWithShape="0">
          <a:gsLst>
            <a:gs pos="0">
              <a:schemeClr val="accent2">
                <a:hueOff val="-423469"/>
                <a:satOff val="2029"/>
                <a:lumOff val="1877"/>
                <a:alphaOff val="0"/>
                <a:tint val="96000"/>
                <a:lumMod val="100000"/>
              </a:schemeClr>
            </a:gs>
            <a:gs pos="78000">
              <a:schemeClr val="accent2">
                <a:hueOff val="-423469"/>
                <a:satOff val="2029"/>
                <a:lumOff val="1877"/>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en-US" sz="1500" kern="1200"/>
            <a:t>Order by – sorts the data</a:t>
          </a:r>
        </a:p>
      </dsp:txBody>
      <dsp:txXfrm rot="10800000">
        <a:off x="0" y="3901157"/>
        <a:ext cx="6628804" cy="426438"/>
      </dsp:txXfrm>
    </dsp:sp>
    <dsp:sp modelId="{60628154-EBE2-4632-86C5-CACFBF003276}">
      <dsp:nvSpPr>
        <dsp:cNvPr id="0" name=""/>
        <dsp:cNvSpPr/>
      </dsp:nvSpPr>
      <dsp:spPr>
        <a:xfrm rot="10800000">
          <a:off x="0" y="3251267"/>
          <a:ext cx="6628804" cy="656290"/>
        </a:xfrm>
        <a:prstGeom prst="upArrowCallout">
          <a:avLst/>
        </a:prstGeom>
        <a:gradFill rotWithShape="0">
          <a:gsLst>
            <a:gs pos="0">
              <a:schemeClr val="accent2">
                <a:hueOff val="-846939"/>
                <a:satOff val="4057"/>
                <a:lumOff val="3753"/>
                <a:alphaOff val="0"/>
                <a:tint val="96000"/>
                <a:lumMod val="100000"/>
              </a:schemeClr>
            </a:gs>
            <a:gs pos="78000">
              <a:schemeClr val="accent2">
                <a:hueOff val="-846939"/>
                <a:satOff val="4057"/>
                <a:lumOff val="3753"/>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en-US" sz="1500" kern="1200"/>
            <a:t>Having – filers aggregated data</a:t>
          </a:r>
        </a:p>
      </dsp:txBody>
      <dsp:txXfrm rot="10800000">
        <a:off x="0" y="3251267"/>
        <a:ext cx="6628804" cy="426438"/>
      </dsp:txXfrm>
    </dsp:sp>
    <dsp:sp modelId="{71E52551-CD10-4D38-B2CD-A3D1567E38CD}">
      <dsp:nvSpPr>
        <dsp:cNvPr id="0" name=""/>
        <dsp:cNvSpPr/>
      </dsp:nvSpPr>
      <dsp:spPr>
        <a:xfrm rot="10800000">
          <a:off x="0" y="2601377"/>
          <a:ext cx="6628804" cy="656290"/>
        </a:xfrm>
        <a:prstGeom prst="upArrowCallout">
          <a:avLst/>
        </a:prstGeom>
        <a:gradFill rotWithShape="0">
          <a:gsLst>
            <a:gs pos="0">
              <a:schemeClr val="accent2">
                <a:hueOff val="-1270408"/>
                <a:satOff val="6086"/>
                <a:lumOff val="5630"/>
                <a:alphaOff val="0"/>
                <a:tint val="96000"/>
                <a:lumMod val="100000"/>
              </a:schemeClr>
            </a:gs>
            <a:gs pos="78000">
              <a:schemeClr val="accent2">
                <a:hueOff val="-1270408"/>
                <a:satOff val="6086"/>
                <a:lumOff val="5630"/>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en-US" sz="1500" kern="1200"/>
            <a:t>Group By – aggregates the data</a:t>
          </a:r>
        </a:p>
      </dsp:txBody>
      <dsp:txXfrm rot="10800000">
        <a:off x="0" y="2601377"/>
        <a:ext cx="6628804" cy="426438"/>
      </dsp:txXfrm>
    </dsp:sp>
    <dsp:sp modelId="{13625AFC-EDFA-410E-98BB-F0D7381DD2E6}">
      <dsp:nvSpPr>
        <dsp:cNvPr id="0" name=""/>
        <dsp:cNvSpPr/>
      </dsp:nvSpPr>
      <dsp:spPr>
        <a:xfrm rot="10800000">
          <a:off x="0" y="1951486"/>
          <a:ext cx="6628804" cy="656290"/>
        </a:xfrm>
        <a:prstGeom prst="upArrowCallout">
          <a:avLst/>
        </a:prstGeom>
        <a:gradFill rotWithShape="0">
          <a:gsLst>
            <a:gs pos="0">
              <a:schemeClr val="accent2">
                <a:hueOff val="-1693878"/>
                <a:satOff val="8114"/>
                <a:lumOff val="7507"/>
                <a:alphaOff val="0"/>
                <a:tint val="96000"/>
                <a:lumMod val="100000"/>
              </a:schemeClr>
            </a:gs>
            <a:gs pos="78000">
              <a:schemeClr val="accent2">
                <a:hueOff val="-1693878"/>
                <a:satOff val="8114"/>
                <a:lumOff val="7507"/>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en-US" sz="1500" kern="1200"/>
            <a:t>Where – filters data bases on request</a:t>
          </a:r>
        </a:p>
      </dsp:txBody>
      <dsp:txXfrm rot="10800000">
        <a:off x="0" y="1951486"/>
        <a:ext cx="6628804" cy="426438"/>
      </dsp:txXfrm>
    </dsp:sp>
    <dsp:sp modelId="{EDACB0FC-5A34-4824-8CD2-2FC25DA437E1}">
      <dsp:nvSpPr>
        <dsp:cNvPr id="0" name=""/>
        <dsp:cNvSpPr/>
      </dsp:nvSpPr>
      <dsp:spPr>
        <a:xfrm rot="10800000">
          <a:off x="0" y="1301596"/>
          <a:ext cx="6628804" cy="656290"/>
        </a:xfrm>
        <a:prstGeom prst="upArrowCallout">
          <a:avLst/>
        </a:prstGeom>
        <a:gradFill rotWithShape="0">
          <a:gsLst>
            <a:gs pos="0">
              <a:schemeClr val="accent2">
                <a:hueOff val="-2117347"/>
                <a:satOff val="10143"/>
                <a:lumOff val="9384"/>
                <a:alphaOff val="0"/>
                <a:tint val="96000"/>
                <a:lumMod val="100000"/>
              </a:schemeClr>
            </a:gs>
            <a:gs pos="78000">
              <a:schemeClr val="accent2">
                <a:hueOff val="-2117347"/>
                <a:satOff val="10143"/>
                <a:lumOff val="9384"/>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en-US" sz="1500" kern="1200" dirty="0"/>
            <a:t>Join – matches records from different tables</a:t>
          </a:r>
        </a:p>
      </dsp:txBody>
      <dsp:txXfrm rot="10800000">
        <a:off x="0" y="1301596"/>
        <a:ext cx="6628804" cy="426438"/>
      </dsp:txXfrm>
    </dsp:sp>
    <dsp:sp modelId="{6FC4651A-9E68-4273-8321-8A0E6474167C}">
      <dsp:nvSpPr>
        <dsp:cNvPr id="0" name=""/>
        <dsp:cNvSpPr/>
      </dsp:nvSpPr>
      <dsp:spPr>
        <a:xfrm rot="10800000">
          <a:off x="0" y="651706"/>
          <a:ext cx="6628804" cy="656290"/>
        </a:xfrm>
        <a:prstGeom prst="upArrowCallout">
          <a:avLst/>
        </a:prstGeom>
        <a:gradFill rotWithShape="0">
          <a:gsLst>
            <a:gs pos="0">
              <a:schemeClr val="accent2">
                <a:hueOff val="-2540817"/>
                <a:satOff val="12171"/>
                <a:lumOff val="11260"/>
                <a:alphaOff val="0"/>
                <a:tint val="96000"/>
                <a:lumMod val="100000"/>
              </a:schemeClr>
            </a:gs>
            <a:gs pos="78000">
              <a:schemeClr val="accent2">
                <a:hueOff val="-2540817"/>
                <a:satOff val="12171"/>
                <a:lumOff val="11260"/>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en-US" sz="1500" kern="1200" dirty="0"/>
            <a:t>From – choose a table to draw information from</a:t>
          </a:r>
        </a:p>
      </dsp:txBody>
      <dsp:txXfrm rot="10800000">
        <a:off x="0" y="651706"/>
        <a:ext cx="6628804" cy="426438"/>
      </dsp:txXfrm>
    </dsp:sp>
    <dsp:sp modelId="{EDC718D5-8134-4E94-826D-1019DE3F4202}">
      <dsp:nvSpPr>
        <dsp:cNvPr id="0" name=""/>
        <dsp:cNvSpPr/>
      </dsp:nvSpPr>
      <dsp:spPr>
        <a:xfrm rot="10800000">
          <a:off x="0" y="1816"/>
          <a:ext cx="6628804" cy="656290"/>
        </a:xfrm>
        <a:prstGeom prst="upArrowCallout">
          <a:avLst/>
        </a:prstGeom>
        <a:gradFill rotWithShape="0">
          <a:gsLst>
            <a:gs pos="0">
              <a:schemeClr val="accent2">
                <a:hueOff val="-2964286"/>
                <a:satOff val="14200"/>
                <a:lumOff val="13137"/>
                <a:alphaOff val="0"/>
                <a:tint val="96000"/>
                <a:lumMod val="100000"/>
              </a:schemeClr>
            </a:gs>
            <a:gs pos="78000">
              <a:schemeClr val="accent2">
                <a:hueOff val="-2964286"/>
                <a:satOff val="14200"/>
                <a:lumOff val="13137"/>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en-US" sz="1500" kern="1200" dirty="0"/>
            <a:t>Select – Returns the data that was requested</a:t>
          </a:r>
        </a:p>
      </dsp:txBody>
      <dsp:txXfrm rot="10800000">
        <a:off x="0" y="1816"/>
        <a:ext cx="6628804" cy="426438"/>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A6DA9E-3BA1-45F0-86B9-52FAE123533C}">
      <dsp:nvSpPr>
        <dsp:cNvPr id="0" name=""/>
        <dsp:cNvSpPr/>
      </dsp:nvSpPr>
      <dsp:spPr>
        <a:xfrm>
          <a:off x="0" y="4551047"/>
          <a:ext cx="6628804" cy="426717"/>
        </a:xfrm>
        <a:prstGeom prst="rect">
          <a:avLst/>
        </a:prstGeom>
        <a:gradFill rotWithShape="0">
          <a:gsLst>
            <a:gs pos="0">
              <a:schemeClr val="accent2">
                <a:hueOff val="0"/>
                <a:satOff val="0"/>
                <a:lumOff val="0"/>
                <a:alphaOff val="0"/>
                <a:tint val="96000"/>
                <a:lumMod val="100000"/>
              </a:schemeClr>
            </a:gs>
            <a:gs pos="78000">
              <a:schemeClr val="accent2">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en-US" sz="1500" kern="1200"/>
            <a:t>Limit – limit the number of rows returned</a:t>
          </a:r>
        </a:p>
      </dsp:txBody>
      <dsp:txXfrm>
        <a:off x="0" y="4551047"/>
        <a:ext cx="6628804" cy="426717"/>
      </dsp:txXfrm>
    </dsp:sp>
    <dsp:sp modelId="{844E8D56-FE33-4AF6-B85D-1D59006FCEF1}">
      <dsp:nvSpPr>
        <dsp:cNvPr id="0" name=""/>
        <dsp:cNvSpPr/>
      </dsp:nvSpPr>
      <dsp:spPr>
        <a:xfrm rot="10800000">
          <a:off x="0" y="3901157"/>
          <a:ext cx="6628804" cy="656290"/>
        </a:xfrm>
        <a:prstGeom prst="upArrowCallout">
          <a:avLst/>
        </a:prstGeom>
        <a:gradFill rotWithShape="0">
          <a:gsLst>
            <a:gs pos="0">
              <a:schemeClr val="accent2">
                <a:hueOff val="-423469"/>
                <a:satOff val="2029"/>
                <a:lumOff val="1877"/>
                <a:alphaOff val="0"/>
                <a:tint val="96000"/>
                <a:lumMod val="100000"/>
              </a:schemeClr>
            </a:gs>
            <a:gs pos="78000">
              <a:schemeClr val="accent2">
                <a:hueOff val="-423469"/>
                <a:satOff val="2029"/>
                <a:lumOff val="1877"/>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en-US" sz="1500" kern="1200"/>
            <a:t>Order by – sorts the data</a:t>
          </a:r>
        </a:p>
      </dsp:txBody>
      <dsp:txXfrm rot="10800000">
        <a:off x="0" y="3901157"/>
        <a:ext cx="6628804" cy="426438"/>
      </dsp:txXfrm>
    </dsp:sp>
    <dsp:sp modelId="{60628154-EBE2-4632-86C5-CACFBF003276}">
      <dsp:nvSpPr>
        <dsp:cNvPr id="0" name=""/>
        <dsp:cNvSpPr/>
      </dsp:nvSpPr>
      <dsp:spPr>
        <a:xfrm rot="10800000">
          <a:off x="0" y="3251267"/>
          <a:ext cx="6628804" cy="656290"/>
        </a:xfrm>
        <a:prstGeom prst="upArrowCallout">
          <a:avLst/>
        </a:prstGeom>
        <a:gradFill rotWithShape="0">
          <a:gsLst>
            <a:gs pos="0">
              <a:schemeClr val="accent2">
                <a:hueOff val="-846939"/>
                <a:satOff val="4057"/>
                <a:lumOff val="3753"/>
                <a:alphaOff val="0"/>
                <a:tint val="96000"/>
                <a:lumMod val="100000"/>
              </a:schemeClr>
            </a:gs>
            <a:gs pos="78000">
              <a:schemeClr val="accent2">
                <a:hueOff val="-846939"/>
                <a:satOff val="4057"/>
                <a:lumOff val="3753"/>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en-US" sz="1500" kern="1200"/>
            <a:t>Having – filers aggregated data</a:t>
          </a:r>
        </a:p>
      </dsp:txBody>
      <dsp:txXfrm rot="10800000">
        <a:off x="0" y="3251267"/>
        <a:ext cx="6628804" cy="426438"/>
      </dsp:txXfrm>
    </dsp:sp>
    <dsp:sp modelId="{71E52551-CD10-4D38-B2CD-A3D1567E38CD}">
      <dsp:nvSpPr>
        <dsp:cNvPr id="0" name=""/>
        <dsp:cNvSpPr/>
      </dsp:nvSpPr>
      <dsp:spPr>
        <a:xfrm rot="10800000">
          <a:off x="0" y="2601377"/>
          <a:ext cx="6628804" cy="656290"/>
        </a:xfrm>
        <a:prstGeom prst="upArrowCallout">
          <a:avLst/>
        </a:prstGeom>
        <a:gradFill rotWithShape="0">
          <a:gsLst>
            <a:gs pos="0">
              <a:schemeClr val="accent2">
                <a:hueOff val="-1270408"/>
                <a:satOff val="6086"/>
                <a:lumOff val="5630"/>
                <a:alphaOff val="0"/>
                <a:tint val="96000"/>
                <a:lumMod val="100000"/>
              </a:schemeClr>
            </a:gs>
            <a:gs pos="78000">
              <a:schemeClr val="accent2">
                <a:hueOff val="-1270408"/>
                <a:satOff val="6086"/>
                <a:lumOff val="5630"/>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en-US" sz="1500" kern="1200"/>
            <a:t>Group By – aggregates the data</a:t>
          </a:r>
        </a:p>
      </dsp:txBody>
      <dsp:txXfrm rot="10800000">
        <a:off x="0" y="2601377"/>
        <a:ext cx="6628804" cy="426438"/>
      </dsp:txXfrm>
    </dsp:sp>
    <dsp:sp modelId="{13625AFC-EDFA-410E-98BB-F0D7381DD2E6}">
      <dsp:nvSpPr>
        <dsp:cNvPr id="0" name=""/>
        <dsp:cNvSpPr/>
      </dsp:nvSpPr>
      <dsp:spPr>
        <a:xfrm rot="10800000">
          <a:off x="0" y="1951486"/>
          <a:ext cx="6628804" cy="656290"/>
        </a:xfrm>
        <a:prstGeom prst="upArrowCallout">
          <a:avLst/>
        </a:prstGeom>
        <a:gradFill rotWithShape="0">
          <a:gsLst>
            <a:gs pos="0">
              <a:schemeClr val="accent2">
                <a:hueOff val="-1693878"/>
                <a:satOff val="8114"/>
                <a:lumOff val="7507"/>
                <a:alphaOff val="0"/>
                <a:tint val="96000"/>
                <a:lumMod val="100000"/>
              </a:schemeClr>
            </a:gs>
            <a:gs pos="78000">
              <a:schemeClr val="accent2">
                <a:hueOff val="-1693878"/>
                <a:satOff val="8114"/>
                <a:lumOff val="7507"/>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en-US" sz="1500" kern="1200"/>
            <a:t>Where – filters data bases on request</a:t>
          </a:r>
        </a:p>
      </dsp:txBody>
      <dsp:txXfrm rot="10800000">
        <a:off x="0" y="1951486"/>
        <a:ext cx="6628804" cy="426438"/>
      </dsp:txXfrm>
    </dsp:sp>
    <dsp:sp modelId="{EDACB0FC-5A34-4824-8CD2-2FC25DA437E1}">
      <dsp:nvSpPr>
        <dsp:cNvPr id="0" name=""/>
        <dsp:cNvSpPr/>
      </dsp:nvSpPr>
      <dsp:spPr>
        <a:xfrm rot="10800000">
          <a:off x="0" y="1301596"/>
          <a:ext cx="6628804" cy="656290"/>
        </a:xfrm>
        <a:prstGeom prst="upArrowCallout">
          <a:avLst/>
        </a:prstGeom>
        <a:gradFill rotWithShape="0">
          <a:gsLst>
            <a:gs pos="0">
              <a:schemeClr val="accent2">
                <a:hueOff val="-2117347"/>
                <a:satOff val="10143"/>
                <a:lumOff val="9384"/>
                <a:alphaOff val="0"/>
                <a:tint val="96000"/>
                <a:lumMod val="100000"/>
              </a:schemeClr>
            </a:gs>
            <a:gs pos="78000">
              <a:schemeClr val="accent2">
                <a:hueOff val="-2117347"/>
                <a:satOff val="10143"/>
                <a:lumOff val="9384"/>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en-US" sz="1500" kern="1200" dirty="0"/>
            <a:t>Join – matches records from different tables</a:t>
          </a:r>
        </a:p>
      </dsp:txBody>
      <dsp:txXfrm rot="10800000">
        <a:off x="0" y="1301596"/>
        <a:ext cx="6628804" cy="426438"/>
      </dsp:txXfrm>
    </dsp:sp>
    <dsp:sp modelId="{6FC4651A-9E68-4273-8321-8A0E6474167C}">
      <dsp:nvSpPr>
        <dsp:cNvPr id="0" name=""/>
        <dsp:cNvSpPr/>
      </dsp:nvSpPr>
      <dsp:spPr>
        <a:xfrm rot="10800000">
          <a:off x="0" y="651706"/>
          <a:ext cx="6628804" cy="656290"/>
        </a:xfrm>
        <a:prstGeom prst="upArrowCallout">
          <a:avLst/>
        </a:prstGeom>
        <a:gradFill rotWithShape="0">
          <a:gsLst>
            <a:gs pos="0">
              <a:schemeClr val="accent2">
                <a:hueOff val="-2540817"/>
                <a:satOff val="12171"/>
                <a:lumOff val="11260"/>
                <a:alphaOff val="0"/>
                <a:tint val="96000"/>
                <a:lumMod val="100000"/>
              </a:schemeClr>
            </a:gs>
            <a:gs pos="78000">
              <a:schemeClr val="accent2">
                <a:hueOff val="-2540817"/>
                <a:satOff val="12171"/>
                <a:lumOff val="11260"/>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en-US" sz="1500" kern="1200" dirty="0"/>
            <a:t>From – choose a table to draw information from</a:t>
          </a:r>
        </a:p>
      </dsp:txBody>
      <dsp:txXfrm rot="10800000">
        <a:off x="0" y="651706"/>
        <a:ext cx="6628804" cy="426438"/>
      </dsp:txXfrm>
    </dsp:sp>
    <dsp:sp modelId="{EDC718D5-8134-4E94-826D-1019DE3F4202}">
      <dsp:nvSpPr>
        <dsp:cNvPr id="0" name=""/>
        <dsp:cNvSpPr/>
      </dsp:nvSpPr>
      <dsp:spPr>
        <a:xfrm rot="10800000">
          <a:off x="0" y="1816"/>
          <a:ext cx="6628804" cy="656290"/>
        </a:xfrm>
        <a:prstGeom prst="upArrowCallout">
          <a:avLst/>
        </a:prstGeom>
        <a:gradFill rotWithShape="0">
          <a:gsLst>
            <a:gs pos="0">
              <a:schemeClr val="accent2">
                <a:hueOff val="-2964286"/>
                <a:satOff val="14200"/>
                <a:lumOff val="13137"/>
                <a:alphaOff val="0"/>
                <a:tint val="96000"/>
                <a:lumMod val="100000"/>
              </a:schemeClr>
            </a:gs>
            <a:gs pos="78000">
              <a:schemeClr val="accent2">
                <a:hueOff val="-2964286"/>
                <a:satOff val="14200"/>
                <a:lumOff val="13137"/>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en-US" sz="1500" kern="1200" dirty="0"/>
            <a:t>Select – Returns the data that was requested</a:t>
          </a:r>
        </a:p>
      </dsp:txBody>
      <dsp:txXfrm rot="10800000">
        <a:off x="0" y="1816"/>
        <a:ext cx="6628804" cy="426438"/>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81018D-BB96-4930-9648-99FF40F63E10}">
      <dsp:nvSpPr>
        <dsp:cNvPr id="0" name=""/>
        <dsp:cNvSpPr/>
      </dsp:nvSpPr>
      <dsp:spPr>
        <a:xfrm>
          <a:off x="0" y="4551047"/>
          <a:ext cx="6628804" cy="426717"/>
        </a:xfrm>
        <a:prstGeom prst="rect">
          <a:avLst/>
        </a:prstGeom>
        <a:gradFill rotWithShape="0">
          <a:gsLst>
            <a:gs pos="0">
              <a:schemeClr val="accent2">
                <a:hueOff val="0"/>
                <a:satOff val="0"/>
                <a:lumOff val="0"/>
                <a:alphaOff val="0"/>
                <a:tint val="96000"/>
                <a:lumMod val="100000"/>
              </a:schemeClr>
            </a:gs>
            <a:gs pos="78000">
              <a:schemeClr val="accent2">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en-US" sz="1500" kern="1200"/>
            <a:t>Limit – limit the number of rows returned</a:t>
          </a:r>
          <a:endParaRPr lang="en-US" sz="1500" kern="1200" dirty="0"/>
        </a:p>
      </dsp:txBody>
      <dsp:txXfrm>
        <a:off x="0" y="4551047"/>
        <a:ext cx="6628804" cy="426717"/>
      </dsp:txXfrm>
    </dsp:sp>
    <dsp:sp modelId="{923E4E89-1CA0-456F-8B90-C375328A4C13}">
      <dsp:nvSpPr>
        <dsp:cNvPr id="0" name=""/>
        <dsp:cNvSpPr/>
      </dsp:nvSpPr>
      <dsp:spPr>
        <a:xfrm rot="10800000">
          <a:off x="0" y="3901157"/>
          <a:ext cx="6628804" cy="656290"/>
        </a:xfrm>
        <a:prstGeom prst="upArrowCallout">
          <a:avLst/>
        </a:prstGeom>
        <a:gradFill rotWithShape="0">
          <a:gsLst>
            <a:gs pos="0">
              <a:schemeClr val="accent2">
                <a:hueOff val="-423469"/>
                <a:satOff val="2029"/>
                <a:lumOff val="1877"/>
                <a:alphaOff val="0"/>
                <a:tint val="96000"/>
                <a:lumMod val="100000"/>
              </a:schemeClr>
            </a:gs>
            <a:gs pos="78000">
              <a:schemeClr val="accent2">
                <a:hueOff val="-423469"/>
                <a:satOff val="2029"/>
                <a:lumOff val="1877"/>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en-US" sz="1500" kern="1200" dirty="0"/>
            <a:t>Order by – sorts the data</a:t>
          </a:r>
        </a:p>
      </dsp:txBody>
      <dsp:txXfrm rot="10800000">
        <a:off x="0" y="3901157"/>
        <a:ext cx="6628804" cy="426438"/>
      </dsp:txXfrm>
    </dsp:sp>
    <dsp:sp modelId="{AA21B587-B4FC-488F-9FF1-54A266CE2632}">
      <dsp:nvSpPr>
        <dsp:cNvPr id="0" name=""/>
        <dsp:cNvSpPr/>
      </dsp:nvSpPr>
      <dsp:spPr>
        <a:xfrm rot="10800000">
          <a:off x="0" y="3251267"/>
          <a:ext cx="6628804" cy="656290"/>
        </a:xfrm>
        <a:prstGeom prst="upArrowCallout">
          <a:avLst/>
        </a:prstGeom>
        <a:gradFill rotWithShape="0">
          <a:gsLst>
            <a:gs pos="0">
              <a:schemeClr val="accent2">
                <a:hueOff val="-846939"/>
                <a:satOff val="4057"/>
                <a:lumOff val="3753"/>
                <a:alphaOff val="0"/>
                <a:tint val="96000"/>
                <a:lumMod val="100000"/>
              </a:schemeClr>
            </a:gs>
            <a:gs pos="78000">
              <a:schemeClr val="accent2">
                <a:hueOff val="-846939"/>
                <a:satOff val="4057"/>
                <a:lumOff val="3753"/>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en-US" sz="1500" kern="1200" dirty="0"/>
            <a:t>Select – Returns the data that was requested</a:t>
          </a:r>
        </a:p>
      </dsp:txBody>
      <dsp:txXfrm rot="10800000">
        <a:off x="0" y="3251267"/>
        <a:ext cx="6628804" cy="426438"/>
      </dsp:txXfrm>
    </dsp:sp>
    <dsp:sp modelId="{887B752A-1EE8-4C54-B73B-D85C6B968620}">
      <dsp:nvSpPr>
        <dsp:cNvPr id="0" name=""/>
        <dsp:cNvSpPr/>
      </dsp:nvSpPr>
      <dsp:spPr>
        <a:xfrm rot="10800000">
          <a:off x="0" y="2601377"/>
          <a:ext cx="6628804" cy="656290"/>
        </a:xfrm>
        <a:prstGeom prst="upArrowCallout">
          <a:avLst/>
        </a:prstGeom>
        <a:gradFill rotWithShape="0">
          <a:gsLst>
            <a:gs pos="0">
              <a:schemeClr val="accent2">
                <a:hueOff val="-1270408"/>
                <a:satOff val="6086"/>
                <a:lumOff val="5630"/>
                <a:alphaOff val="0"/>
                <a:tint val="96000"/>
                <a:lumMod val="100000"/>
              </a:schemeClr>
            </a:gs>
            <a:gs pos="78000">
              <a:schemeClr val="accent2">
                <a:hueOff val="-1270408"/>
                <a:satOff val="6086"/>
                <a:lumOff val="5630"/>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en-US" sz="1500" kern="1200"/>
            <a:t>Having – filers aggregated data</a:t>
          </a:r>
        </a:p>
      </dsp:txBody>
      <dsp:txXfrm rot="10800000">
        <a:off x="0" y="2601377"/>
        <a:ext cx="6628804" cy="426438"/>
      </dsp:txXfrm>
    </dsp:sp>
    <dsp:sp modelId="{8D311BF8-6922-4FF7-891D-A86763EAC271}">
      <dsp:nvSpPr>
        <dsp:cNvPr id="0" name=""/>
        <dsp:cNvSpPr/>
      </dsp:nvSpPr>
      <dsp:spPr>
        <a:xfrm rot="10800000">
          <a:off x="0" y="1951486"/>
          <a:ext cx="6628804" cy="656290"/>
        </a:xfrm>
        <a:prstGeom prst="upArrowCallout">
          <a:avLst/>
        </a:prstGeom>
        <a:gradFill rotWithShape="0">
          <a:gsLst>
            <a:gs pos="0">
              <a:schemeClr val="accent2">
                <a:hueOff val="-1693878"/>
                <a:satOff val="8114"/>
                <a:lumOff val="7507"/>
                <a:alphaOff val="0"/>
                <a:tint val="96000"/>
                <a:lumMod val="100000"/>
              </a:schemeClr>
            </a:gs>
            <a:gs pos="78000">
              <a:schemeClr val="accent2">
                <a:hueOff val="-1693878"/>
                <a:satOff val="8114"/>
                <a:lumOff val="7507"/>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en-US" sz="1500" kern="1200" dirty="0"/>
            <a:t>Group By – aggregates the data</a:t>
          </a:r>
        </a:p>
      </dsp:txBody>
      <dsp:txXfrm rot="10800000">
        <a:off x="0" y="1951486"/>
        <a:ext cx="6628804" cy="426438"/>
      </dsp:txXfrm>
    </dsp:sp>
    <dsp:sp modelId="{DEC14B7F-EA4C-45E8-A21E-2AB78BECEBAA}">
      <dsp:nvSpPr>
        <dsp:cNvPr id="0" name=""/>
        <dsp:cNvSpPr/>
      </dsp:nvSpPr>
      <dsp:spPr>
        <a:xfrm rot="10800000">
          <a:off x="0" y="1301596"/>
          <a:ext cx="6628804" cy="656290"/>
        </a:xfrm>
        <a:prstGeom prst="upArrowCallout">
          <a:avLst/>
        </a:prstGeom>
        <a:gradFill rotWithShape="0">
          <a:gsLst>
            <a:gs pos="0">
              <a:schemeClr val="accent2">
                <a:hueOff val="-2117347"/>
                <a:satOff val="10143"/>
                <a:lumOff val="9384"/>
                <a:alphaOff val="0"/>
                <a:tint val="96000"/>
                <a:lumMod val="100000"/>
              </a:schemeClr>
            </a:gs>
            <a:gs pos="78000">
              <a:schemeClr val="accent2">
                <a:hueOff val="-2117347"/>
                <a:satOff val="10143"/>
                <a:lumOff val="9384"/>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en-US" sz="1500" kern="1200" dirty="0"/>
            <a:t>Where – filters data bases on request</a:t>
          </a:r>
        </a:p>
      </dsp:txBody>
      <dsp:txXfrm rot="10800000">
        <a:off x="0" y="1301596"/>
        <a:ext cx="6628804" cy="426438"/>
      </dsp:txXfrm>
    </dsp:sp>
    <dsp:sp modelId="{DBF1494F-01CC-49D0-B319-140E4FF0DBDD}">
      <dsp:nvSpPr>
        <dsp:cNvPr id="0" name=""/>
        <dsp:cNvSpPr/>
      </dsp:nvSpPr>
      <dsp:spPr>
        <a:xfrm rot="10800000">
          <a:off x="0" y="651706"/>
          <a:ext cx="6628804" cy="656290"/>
        </a:xfrm>
        <a:prstGeom prst="upArrowCallout">
          <a:avLst/>
        </a:prstGeom>
        <a:gradFill rotWithShape="0">
          <a:gsLst>
            <a:gs pos="0">
              <a:schemeClr val="accent2">
                <a:hueOff val="-2540817"/>
                <a:satOff val="12171"/>
                <a:lumOff val="11260"/>
                <a:alphaOff val="0"/>
                <a:tint val="96000"/>
                <a:lumMod val="100000"/>
              </a:schemeClr>
            </a:gs>
            <a:gs pos="78000">
              <a:schemeClr val="accent2">
                <a:hueOff val="-2540817"/>
                <a:satOff val="12171"/>
                <a:lumOff val="11260"/>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en-US" sz="1500" kern="1200" dirty="0"/>
            <a:t>Join – matches records from different tables</a:t>
          </a:r>
        </a:p>
      </dsp:txBody>
      <dsp:txXfrm rot="10800000">
        <a:off x="0" y="651706"/>
        <a:ext cx="6628804" cy="426438"/>
      </dsp:txXfrm>
    </dsp:sp>
    <dsp:sp modelId="{0EB8F230-BAF1-4739-A4BC-3A26482D1BEF}">
      <dsp:nvSpPr>
        <dsp:cNvPr id="0" name=""/>
        <dsp:cNvSpPr/>
      </dsp:nvSpPr>
      <dsp:spPr>
        <a:xfrm rot="10800000">
          <a:off x="0" y="1816"/>
          <a:ext cx="6628804" cy="656290"/>
        </a:xfrm>
        <a:prstGeom prst="upArrowCallout">
          <a:avLst/>
        </a:prstGeom>
        <a:gradFill rotWithShape="0">
          <a:gsLst>
            <a:gs pos="0">
              <a:schemeClr val="accent2">
                <a:hueOff val="-2964286"/>
                <a:satOff val="14200"/>
                <a:lumOff val="13137"/>
                <a:alphaOff val="0"/>
                <a:tint val="96000"/>
                <a:lumMod val="100000"/>
              </a:schemeClr>
            </a:gs>
            <a:gs pos="78000">
              <a:schemeClr val="accent2">
                <a:hueOff val="-2964286"/>
                <a:satOff val="14200"/>
                <a:lumOff val="13137"/>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en-US" sz="1500" kern="1200" dirty="0"/>
            <a:t>From – choose a table to draw information from</a:t>
          </a:r>
        </a:p>
      </dsp:txBody>
      <dsp:txXfrm rot="10800000">
        <a:off x="0" y="1816"/>
        <a:ext cx="6628804" cy="426438"/>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6.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D3E05F6-4900-4C23-8C5F-70399FBDCE8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49B5DE76-31BA-4603-9D15-487070F257A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70476D3-2D44-42F4-A9EB-F79B6239E5F3}" type="datetimeFigureOut">
              <a:rPr lang="en-US" smtClean="0"/>
              <a:t>11/16/2021</a:t>
            </a:fld>
            <a:endParaRPr lang="en-US"/>
          </a:p>
        </p:txBody>
      </p:sp>
      <p:sp>
        <p:nvSpPr>
          <p:cNvPr id="4" name="Footer Placeholder 3">
            <a:extLst>
              <a:ext uri="{FF2B5EF4-FFF2-40B4-BE49-F238E27FC236}">
                <a16:creationId xmlns:a16="http://schemas.microsoft.com/office/drawing/2014/main" id="{9AEB5DC2-D6BC-495C-9DEF-404CA0FCF7F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6135D741-986D-4174-B3B8-50337CFB227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9C00698-C240-4286-83DD-1C51C7848B98}" type="slidenum">
              <a:rPr lang="en-US" smtClean="0"/>
              <a:t>‹#›</a:t>
            </a:fld>
            <a:endParaRPr lang="en-US"/>
          </a:p>
        </p:txBody>
      </p:sp>
    </p:spTree>
    <p:extLst>
      <p:ext uri="{BB962C8B-B14F-4D97-AF65-F5344CB8AC3E}">
        <p14:creationId xmlns:p14="http://schemas.microsoft.com/office/powerpoint/2010/main" val="331744066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265665-92AF-49E3-8643-28C9C19A50C1}" type="datetimeFigureOut">
              <a:rPr lang="en-US" smtClean="0"/>
              <a:t>11/16/2021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7DC73E-3E05-4C7A-B30B-FD942357BC74}" type="slidenum">
              <a:rPr lang="en-US" smtClean="0"/>
              <a:t>‹#›</a:t>
            </a:fld>
            <a:endParaRPr lang="en-US"/>
          </a:p>
        </p:txBody>
      </p:sp>
    </p:spTree>
    <p:extLst>
      <p:ext uri="{BB962C8B-B14F-4D97-AF65-F5344CB8AC3E}">
        <p14:creationId xmlns:p14="http://schemas.microsoft.com/office/powerpoint/2010/main" val="7215200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Edminer.</a:t>
            </a:r>
          </a:p>
        </p:txBody>
      </p:sp>
      <p:sp>
        <p:nvSpPr>
          <p:cNvPr id="4" name="Slide Number Placeholder 3"/>
          <p:cNvSpPr>
            <a:spLocks noGrp="1"/>
          </p:cNvSpPr>
          <p:nvPr>
            <p:ph type="sldNum" sz="quarter" idx="5"/>
          </p:nvPr>
        </p:nvSpPr>
        <p:spPr/>
        <p:txBody>
          <a:bodyPr/>
          <a:lstStyle/>
          <a:p>
            <a:fld id="{C27DC73E-3E05-4C7A-B30B-FD942357BC74}" type="slidenum">
              <a:rPr lang="en-US" smtClean="0"/>
              <a:t>3</a:t>
            </a:fld>
            <a:endParaRPr lang="en-US"/>
          </a:p>
        </p:txBody>
      </p:sp>
    </p:spTree>
    <p:extLst>
      <p:ext uri="{BB962C8B-B14F-4D97-AF65-F5344CB8AC3E}">
        <p14:creationId xmlns:p14="http://schemas.microsoft.com/office/powerpoint/2010/main" val="23915253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27DC73E-3E05-4C7A-B30B-FD942357BC74}" type="slidenum">
              <a:rPr lang="en-US" smtClean="0"/>
              <a:t>55</a:t>
            </a:fld>
            <a:endParaRPr lang="en-US"/>
          </a:p>
        </p:txBody>
      </p:sp>
    </p:spTree>
    <p:extLst>
      <p:ext uri="{BB962C8B-B14F-4D97-AF65-F5344CB8AC3E}">
        <p14:creationId xmlns:p14="http://schemas.microsoft.com/office/powerpoint/2010/main" val="13627981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27DC73E-3E05-4C7A-B30B-FD942357BC74}" type="slidenum">
              <a:rPr lang="en-US" smtClean="0"/>
              <a:t>57</a:t>
            </a:fld>
            <a:endParaRPr lang="en-US"/>
          </a:p>
        </p:txBody>
      </p:sp>
    </p:spTree>
    <p:extLst>
      <p:ext uri="{BB962C8B-B14F-4D97-AF65-F5344CB8AC3E}">
        <p14:creationId xmlns:p14="http://schemas.microsoft.com/office/powerpoint/2010/main" val="3525258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27DC73E-3E05-4C7A-B30B-FD942357BC74}" type="slidenum">
              <a:rPr lang="en-US" smtClean="0"/>
              <a:t>59</a:t>
            </a:fld>
            <a:endParaRPr lang="en-US"/>
          </a:p>
        </p:txBody>
      </p:sp>
    </p:spTree>
    <p:extLst>
      <p:ext uri="{BB962C8B-B14F-4D97-AF65-F5344CB8AC3E}">
        <p14:creationId xmlns:p14="http://schemas.microsoft.com/office/powerpoint/2010/main" val="41535565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27DC73E-3E05-4C7A-B30B-FD942357BC74}" type="slidenum">
              <a:rPr lang="en-US" smtClean="0"/>
              <a:t>60</a:t>
            </a:fld>
            <a:endParaRPr lang="en-US"/>
          </a:p>
        </p:txBody>
      </p:sp>
    </p:spTree>
    <p:extLst>
      <p:ext uri="{BB962C8B-B14F-4D97-AF65-F5344CB8AC3E}">
        <p14:creationId xmlns:p14="http://schemas.microsoft.com/office/powerpoint/2010/main" val="7640479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sz="1800" b="0" i="0" u="none" strike="noStrike" baseline="0">
              <a:solidFill>
                <a:srgbClr val="000000"/>
              </a:solidFill>
              <a:latin typeface="Century Gothic" panose="020B0502020202020204" pitchFamily="34" charset="0"/>
            </a:endParaRPr>
          </a:p>
          <a:p>
            <a:r>
              <a:rPr lang="en-US" sz="1800" b="0" i="0" u="none" strike="noStrike" baseline="0">
                <a:solidFill>
                  <a:srgbClr val="404040"/>
                </a:solidFill>
                <a:latin typeface="Century Gothic" panose="020B0502020202020204" pitchFamily="34" charset="0"/>
              </a:rPr>
              <a:t>SQL is acronym for Structured Query Language</a:t>
            </a:r>
          </a:p>
          <a:p>
            <a:r>
              <a:rPr lang="en-US" sz="1800" b="0" i="0" u="none" strike="noStrike" baseline="0">
                <a:solidFill>
                  <a:srgbClr val="404040"/>
                </a:solidFill>
                <a:latin typeface="Century Gothic" panose="020B0502020202020204" pitchFamily="34" charset="0"/>
              </a:rPr>
              <a:t>Language specifically designed to access and work with relational databases</a:t>
            </a:r>
          </a:p>
          <a:p>
            <a:r>
              <a:rPr lang="en-US" sz="1800" b="0" i="0" u="none" strike="noStrike" baseline="0">
                <a:solidFill>
                  <a:srgbClr val="404040"/>
                </a:solidFill>
                <a:latin typeface="Century Gothic" panose="020B0502020202020204" pitchFamily="34" charset="0"/>
              </a:rPr>
              <a:t>Relational databases are databases that store and provides access to data points that are related to one another. Relational databases are based on the relational model, an intuitive, straightforward way of representing data in tables.</a:t>
            </a:r>
          </a:p>
          <a:p>
            <a:endParaRPr lang="en-US"/>
          </a:p>
          <a:p>
            <a:endParaRPr lang="en-US"/>
          </a:p>
          <a:p>
            <a:pPr algn="l"/>
            <a:endParaRPr lang="en-US" sz="1800" b="0" i="0" u="none" strike="noStrike" baseline="0">
              <a:solidFill>
                <a:srgbClr val="000000"/>
              </a:solidFill>
              <a:latin typeface="Century Gothic" panose="020B0502020202020204" pitchFamily="34" charset="0"/>
            </a:endParaRPr>
          </a:p>
          <a:p>
            <a:r>
              <a:rPr lang="en-US" sz="1800" b="0" i="0" u="none" strike="noStrike" baseline="0">
                <a:solidFill>
                  <a:srgbClr val="404040"/>
                </a:solidFill>
                <a:latin typeface="Century Gothic" panose="020B0502020202020204" pitchFamily="34" charset="0"/>
              </a:rPr>
              <a:t>Databases need a method for accessing their content, manipulating and retrieving the information</a:t>
            </a:r>
          </a:p>
          <a:p>
            <a:r>
              <a:rPr lang="en-US" sz="1800" b="0" i="0" u="none" strike="noStrike" baseline="0">
                <a:solidFill>
                  <a:srgbClr val="404040"/>
                </a:solidFill>
                <a:latin typeface="Century Gothic" panose="020B0502020202020204" pitchFamily="34" charset="0"/>
              </a:rPr>
              <a:t>These methods called database language</a:t>
            </a:r>
          </a:p>
          <a:p>
            <a:r>
              <a:rPr lang="en-US" sz="1800" b="0" i="0" u="none" strike="noStrike" baseline="0">
                <a:solidFill>
                  <a:srgbClr val="404040"/>
                </a:solidFill>
                <a:latin typeface="Century Gothic" panose="020B0502020202020204" pitchFamily="34" charset="0"/>
              </a:rPr>
              <a:t>SQL is the most common and widely uses language for accessing and interacting with databases</a:t>
            </a:r>
          </a:p>
          <a:p>
            <a:endParaRPr lang="en-US" sz="1800" b="0" i="0" u="none" strike="noStrike" baseline="0">
              <a:solidFill>
                <a:srgbClr val="404040"/>
              </a:solidFill>
              <a:latin typeface="Century Gothic" panose="020B0502020202020204" pitchFamily="34" charset="0"/>
            </a:endParaRPr>
          </a:p>
          <a:p>
            <a:endParaRPr lang="en-US" sz="1800" b="0" i="0" u="none" strike="noStrike" baseline="0">
              <a:solidFill>
                <a:srgbClr val="404040"/>
              </a:solidFill>
              <a:latin typeface="Century Gothic" panose="020B0502020202020204" pitchFamily="34" charset="0"/>
            </a:endParaRPr>
          </a:p>
          <a:p>
            <a:endParaRPr lang="en-US" sz="1800" b="0" i="0" u="none" strike="noStrike" baseline="0">
              <a:solidFill>
                <a:srgbClr val="404040"/>
              </a:solidFill>
              <a:latin typeface="Century Gothic" panose="020B0502020202020204" pitchFamily="34" charset="0"/>
            </a:endParaRPr>
          </a:p>
          <a:p>
            <a:pPr algn="l"/>
            <a:endParaRPr lang="en-US" sz="1800" b="0" i="0" u="none" strike="noStrike" baseline="0">
              <a:solidFill>
                <a:srgbClr val="000000"/>
              </a:solidFill>
              <a:latin typeface="Wingdings 3" panose="05040102010807070707" pitchFamily="18" charset="2"/>
            </a:endParaRPr>
          </a:p>
          <a:p>
            <a:r>
              <a:rPr lang="en-US" sz="1800" b="0" i="0" u="none" strike="noStrike" baseline="0">
                <a:solidFill>
                  <a:srgbClr val="404040"/>
                </a:solidFill>
                <a:latin typeface="Century Gothic" panose="020B0502020202020204" pitchFamily="34" charset="0"/>
              </a:rPr>
              <a:t>Originally developed in the 1970s at IBM</a:t>
            </a:r>
          </a:p>
          <a:p>
            <a:r>
              <a:rPr lang="en-US" sz="1800" b="0" i="0" u="none" strike="noStrike" baseline="0">
                <a:solidFill>
                  <a:srgbClr val="404040"/>
                </a:solidFill>
                <a:latin typeface="Century Gothic" panose="020B0502020202020204" pitchFamily="34" charset="0"/>
              </a:rPr>
              <a:t>Original acronym –SEQUEL –</a:t>
            </a:r>
            <a:r>
              <a:rPr lang="en-US" sz="1800" b="1" i="0" u="none" strike="noStrike" baseline="0">
                <a:solidFill>
                  <a:srgbClr val="404040"/>
                </a:solidFill>
                <a:latin typeface="Century Gothic" panose="020B0502020202020204" pitchFamily="34" charset="0"/>
              </a:rPr>
              <a:t>S</a:t>
            </a:r>
            <a:r>
              <a:rPr lang="en-US" sz="1800" b="0" i="0" u="none" strike="noStrike" baseline="0">
                <a:solidFill>
                  <a:srgbClr val="404040"/>
                </a:solidFill>
                <a:latin typeface="Century Gothic" panose="020B0502020202020204" pitchFamily="34" charset="0"/>
              </a:rPr>
              <a:t>tructured </a:t>
            </a:r>
            <a:r>
              <a:rPr lang="en-US" sz="1800" b="1" i="0" u="none" strike="noStrike" baseline="0">
                <a:solidFill>
                  <a:srgbClr val="404040"/>
                </a:solidFill>
                <a:latin typeface="Century Gothic" panose="020B0502020202020204" pitchFamily="34" charset="0"/>
              </a:rPr>
              <a:t>E</a:t>
            </a:r>
            <a:r>
              <a:rPr lang="en-US" sz="1800" b="0" i="0" u="none" strike="noStrike" baseline="0">
                <a:solidFill>
                  <a:srgbClr val="404040"/>
                </a:solidFill>
                <a:latin typeface="Century Gothic" panose="020B0502020202020204" pitchFamily="34" charset="0"/>
              </a:rPr>
              <a:t>nglish </a:t>
            </a:r>
            <a:r>
              <a:rPr lang="en-US" sz="1800" b="1" i="0" u="none" strike="noStrike" baseline="0">
                <a:solidFill>
                  <a:srgbClr val="404040"/>
                </a:solidFill>
                <a:latin typeface="Century Gothic" panose="020B0502020202020204" pitchFamily="34" charset="0"/>
              </a:rPr>
              <a:t>QUE</a:t>
            </a:r>
            <a:r>
              <a:rPr lang="en-US" sz="1800" b="0" i="0" u="none" strike="noStrike" baseline="0">
                <a:solidFill>
                  <a:srgbClr val="404040"/>
                </a:solidFill>
                <a:latin typeface="Century Gothic" panose="020B0502020202020204" pitchFamily="34" charset="0"/>
              </a:rPr>
              <a:t>ry</a:t>
            </a:r>
            <a:r>
              <a:rPr lang="en-US" sz="1800" b="1" i="0" u="none" strike="noStrike" baseline="0">
                <a:solidFill>
                  <a:srgbClr val="404040"/>
                </a:solidFill>
                <a:latin typeface="Century Gothic" panose="020B0502020202020204" pitchFamily="34" charset="0"/>
              </a:rPr>
              <a:t>L</a:t>
            </a:r>
            <a:r>
              <a:rPr lang="en-US" sz="1800" b="0" i="0" u="none" strike="noStrike" baseline="0">
                <a:solidFill>
                  <a:srgbClr val="404040"/>
                </a:solidFill>
                <a:latin typeface="Century Gothic" panose="020B0502020202020204" pitchFamily="34" charset="0"/>
              </a:rPr>
              <a:t>anguage</a:t>
            </a:r>
          </a:p>
          <a:p>
            <a:r>
              <a:rPr lang="en-US" sz="1800" b="0" i="0" u="none" strike="noStrike" baseline="0">
                <a:solidFill>
                  <a:srgbClr val="353535"/>
                </a:solidFill>
                <a:latin typeface="Wingdings 3" panose="05040102010807070707" pitchFamily="18" charset="2"/>
              </a:rPr>
              <a:t>a</a:t>
            </a:r>
            <a:r>
              <a:rPr lang="en-US" sz="1800" b="0" i="0" u="none" strike="noStrike" baseline="0">
                <a:solidFill>
                  <a:srgbClr val="404040"/>
                </a:solidFill>
                <a:latin typeface="Century Gothic" panose="020B0502020202020204" pitchFamily="34" charset="0"/>
              </a:rPr>
              <a:t>cronym changed to SQL because SEQUEL trademark belonged to British aircraft production company Hawker SiddeleyDynamics Engineering Limited (later part of British Aerospace, now BAE Systems)</a:t>
            </a:r>
          </a:p>
          <a:p>
            <a:endParaRPr lang="en-US" sz="1800" b="0" i="0" u="none" strike="noStrike" baseline="0">
              <a:solidFill>
                <a:srgbClr val="404040"/>
              </a:solidFill>
              <a:latin typeface="Century Gothic" panose="020B0502020202020204" pitchFamily="34" charset="0"/>
            </a:endParaRPr>
          </a:p>
          <a:p>
            <a:endParaRPr lang="en-US"/>
          </a:p>
        </p:txBody>
      </p:sp>
      <p:sp>
        <p:nvSpPr>
          <p:cNvPr id="4" name="Slide Number Placeholder 3"/>
          <p:cNvSpPr>
            <a:spLocks noGrp="1"/>
          </p:cNvSpPr>
          <p:nvPr>
            <p:ph type="sldNum" sz="quarter" idx="5"/>
          </p:nvPr>
        </p:nvSpPr>
        <p:spPr/>
        <p:txBody>
          <a:bodyPr/>
          <a:lstStyle/>
          <a:p>
            <a:fld id="{C27DC73E-3E05-4C7A-B30B-FD942357BC74}" type="slidenum">
              <a:rPr lang="en-US" smtClean="0"/>
              <a:t>5</a:t>
            </a:fld>
            <a:endParaRPr lang="en-US"/>
          </a:p>
        </p:txBody>
      </p:sp>
    </p:spTree>
    <p:extLst>
      <p:ext uri="{BB962C8B-B14F-4D97-AF65-F5344CB8AC3E}">
        <p14:creationId xmlns:p14="http://schemas.microsoft.com/office/powerpoint/2010/main" val="4265771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sz="1800" b="0" i="0" u="none" strike="noStrike" baseline="0">
              <a:solidFill>
                <a:srgbClr val="000000"/>
              </a:solidFill>
              <a:latin typeface="Wingdings 3" panose="05040102010807070707" pitchFamily="18" charset="2"/>
            </a:endParaRPr>
          </a:p>
          <a:p>
            <a:r>
              <a:rPr lang="en-US" sz="1800" b="0" i="0" u="none" strike="noStrike" baseline="0">
                <a:solidFill>
                  <a:srgbClr val="404040"/>
                </a:solidFill>
                <a:latin typeface="Century Gothic" panose="020B0502020202020204" pitchFamily="34" charset="0"/>
              </a:rPr>
              <a:t>We are surrounded by data</a:t>
            </a:r>
          </a:p>
          <a:p>
            <a:r>
              <a:rPr lang="en-US" sz="1800" b="0" i="0" u="none" strike="noStrike" baseline="0">
                <a:solidFill>
                  <a:srgbClr val="404040"/>
                </a:solidFill>
                <a:latin typeface="Century Gothic" panose="020B0502020202020204" pitchFamily="34" charset="0"/>
              </a:rPr>
              <a:t>The current workshop has data about participants, their email address, what institution they are from</a:t>
            </a:r>
          </a:p>
          <a:p>
            <a:r>
              <a:rPr lang="en-US" sz="1800" b="0" i="0" u="none" strike="noStrike" baseline="0">
                <a:solidFill>
                  <a:srgbClr val="404040"/>
                </a:solidFill>
                <a:latin typeface="Century Gothic" panose="020B0502020202020204" pitchFamily="34" charset="0"/>
              </a:rPr>
              <a:t>How do we store and organize the data?</a:t>
            </a:r>
          </a:p>
          <a:p>
            <a:endParaRPr lang="en-US"/>
          </a:p>
        </p:txBody>
      </p:sp>
      <p:sp>
        <p:nvSpPr>
          <p:cNvPr id="4" name="Slide Number Placeholder 3"/>
          <p:cNvSpPr>
            <a:spLocks noGrp="1"/>
          </p:cNvSpPr>
          <p:nvPr>
            <p:ph type="sldNum" sz="quarter" idx="5"/>
          </p:nvPr>
        </p:nvSpPr>
        <p:spPr/>
        <p:txBody>
          <a:bodyPr/>
          <a:lstStyle/>
          <a:p>
            <a:fld id="{C27DC73E-3E05-4C7A-B30B-FD942357BC74}" type="slidenum">
              <a:rPr lang="en-US" smtClean="0"/>
              <a:t>6</a:t>
            </a:fld>
            <a:endParaRPr lang="en-US"/>
          </a:p>
        </p:txBody>
      </p:sp>
    </p:spTree>
    <p:extLst>
      <p:ext uri="{BB962C8B-B14F-4D97-AF65-F5344CB8AC3E}">
        <p14:creationId xmlns:p14="http://schemas.microsoft.com/office/powerpoint/2010/main" val="36544064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Make three different columns on each slide and an example (visual) in a simple matter. </a:t>
            </a:r>
          </a:p>
        </p:txBody>
      </p:sp>
      <p:sp>
        <p:nvSpPr>
          <p:cNvPr id="4" name="Slide Number Placeholder 3"/>
          <p:cNvSpPr>
            <a:spLocks noGrp="1"/>
          </p:cNvSpPr>
          <p:nvPr>
            <p:ph type="sldNum" sz="quarter" idx="5"/>
          </p:nvPr>
        </p:nvSpPr>
        <p:spPr/>
        <p:txBody>
          <a:bodyPr/>
          <a:lstStyle/>
          <a:p>
            <a:fld id="{C27DC73E-3E05-4C7A-B30B-FD942357BC74}" type="slidenum">
              <a:rPr lang="en-US" smtClean="0"/>
              <a:t>17</a:t>
            </a:fld>
            <a:endParaRPr lang="en-US"/>
          </a:p>
        </p:txBody>
      </p:sp>
    </p:spTree>
    <p:extLst>
      <p:ext uri="{BB962C8B-B14F-4D97-AF65-F5344CB8AC3E}">
        <p14:creationId xmlns:p14="http://schemas.microsoft.com/office/powerpoint/2010/main" val="8046670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a:t>DELETE: </a:t>
            </a:r>
          </a:p>
          <a:p>
            <a:pPr lvl="0"/>
            <a:r>
              <a:rPr lang="en-US" dirty="0"/>
              <a:t>Removes a row (or a group of rows) from a database</a:t>
            </a:r>
          </a:p>
          <a:p>
            <a:pPr lvl="0"/>
            <a:r>
              <a:rPr lang="en-US" dirty="0"/>
              <a:t>SELECT: </a:t>
            </a:r>
          </a:p>
          <a:p>
            <a:pPr lvl="0"/>
            <a:r>
              <a:rPr lang="en-US" dirty="0"/>
              <a:t>Selects certain columns from a table. A common part of most queries</a:t>
            </a:r>
          </a:p>
          <a:p>
            <a:endParaRPr lang="en-US" dirty="0"/>
          </a:p>
        </p:txBody>
      </p:sp>
      <p:sp>
        <p:nvSpPr>
          <p:cNvPr id="4" name="Slide Number Placeholder 3"/>
          <p:cNvSpPr>
            <a:spLocks noGrp="1"/>
          </p:cNvSpPr>
          <p:nvPr>
            <p:ph type="sldNum" sz="quarter" idx="5"/>
          </p:nvPr>
        </p:nvSpPr>
        <p:spPr/>
        <p:txBody>
          <a:bodyPr/>
          <a:lstStyle/>
          <a:p>
            <a:fld id="{C27DC73E-3E05-4C7A-B30B-FD942357BC74}" type="slidenum">
              <a:rPr lang="en-US" smtClean="0"/>
              <a:t>25</a:t>
            </a:fld>
            <a:endParaRPr lang="en-US"/>
          </a:p>
        </p:txBody>
      </p:sp>
    </p:spTree>
    <p:extLst>
      <p:ext uri="{BB962C8B-B14F-4D97-AF65-F5344CB8AC3E}">
        <p14:creationId xmlns:p14="http://schemas.microsoft.com/office/powerpoint/2010/main" val="11778923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a:t>DELETE: </a:t>
            </a:r>
          </a:p>
          <a:p>
            <a:pPr lvl="0"/>
            <a:r>
              <a:rPr lang="en-US" dirty="0"/>
              <a:t>Removes a row (or a group of rows) from a database</a:t>
            </a:r>
          </a:p>
          <a:p>
            <a:pPr lvl="0"/>
            <a:r>
              <a:rPr lang="en-US" dirty="0"/>
              <a:t>SELECT: </a:t>
            </a:r>
          </a:p>
          <a:p>
            <a:pPr lvl="0"/>
            <a:r>
              <a:rPr lang="en-US" dirty="0"/>
              <a:t>Selects certain columns from a table. A common part of most queries</a:t>
            </a:r>
          </a:p>
          <a:p>
            <a:endParaRPr lang="en-US" dirty="0"/>
          </a:p>
        </p:txBody>
      </p:sp>
      <p:sp>
        <p:nvSpPr>
          <p:cNvPr id="4" name="Slide Number Placeholder 3"/>
          <p:cNvSpPr>
            <a:spLocks noGrp="1"/>
          </p:cNvSpPr>
          <p:nvPr>
            <p:ph type="sldNum" sz="quarter" idx="5"/>
          </p:nvPr>
        </p:nvSpPr>
        <p:spPr/>
        <p:txBody>
          <a:bodyPr/>
          <a:lstStyle/>
          <a:p>
            <a:fld id="{C27DC73E-3E05-4C7A-B30B-FD942357BC74}" type="slidenum">
              <a:rPr lang="en-US" smtClean="0"/>
              <a:t>27</a:t>
            </a:fld>
            <a:endParaRPr lang="en-US"/>
          </a:p>
        </p:txBody>
      </p:sp>
    </p:spTree>
    <p:extLst>
      <p:ext uri="{BB962C8B-B14F-4D97-AF65-F5344CB8AC3E}">
        <p14:creationId xmlns:p14="http://schemas.microsoft.com/office/powerpoint/2010/main" val="28578060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a:t>CREATE TABLE: </a:t>
            </a:r>
          </a:p>
          <a:p>
            <a:pPr lvl="0"/>
            <a:r>
              <a:rPr lang="en-US"/>
              <a:t>Creates a table in relational database and, depending on what database you use (e.g., MySQL), can also be used to define the table's schema</a:t>
            </a:r>
          </a:p>
          <a:p>
            <a:pPr lvl="0"/>
            <a:r>
              <a:rPr lang="en-US"/>
              <a:t>INSERT: </a:t>
            </a:r>
          </a:p>
          <a:p>
            <a:pPr lvl="0"/>
            <a:r>
              <a:rPr lang="en-US"/>
              <a:t>Inserts a row (or a set of rows) into a given table</a:t>
            </a:r>
          </a:p>
          <a:p>
            <a:pPr lvl="0"/>
            <a:r>
              <a:rPr lang="en-US"/>
              <a:t>UPDATE: </a:t>
            </a:r>
          </a:p>
          <a:p>
            <a:pPr lvl="0"/>
            <a:r>
              <a:rPr lang="en-US"/>
              <a:t>Modifies already-existing data</a:t>
            </a:r>
          </a:p>
          <a:p>
            <a:endParaRPr lang="en-US"/>
          </a:p>
        </p:txBody>
      </p:sp>
      <p:sp>
        <p:nvSpPr>
          <p:cNvPr id="4" name="Slide Number Placeholder 3"/>
          <p:cNvSpPr>
            <a:spLocks noGrp="1"/>
          </p:cNvSpPr>
          <p:nvPr>
            <p:ph type="sldNum" sz="quarter" idx="5"/>
          </p:nvPr>
        </p:nvSpPr>
        <p:spPr/>
        <p:txBody>
          <a:bodyPr/>
          <a:lstStyle/>
          <a:p>
            <a:fld id="{C27DC73E-3E05-4C7A-B30B-FD942357BC74}" type="slidenum">
              <a:rPr lang="en-US" smtClean="0"/>
              <a:t>41</a:t>
            </a:fld>
            <a:endParaRPr lang="en-US"/>
          </a:p>
        </p:txBody>
      </p:sp>
    </p:spTree>
    <p:extLst>
      <p:ext uri="{BB962C8B-B14F-4D97-AF65-F5344CB8AC3E}">
        <p14:creationId xmlns:p14="http://schemas.microsoft.com/office/powerpoint/2010/main" val="24398601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27DC73E-3E05-4C7A-B30B-FD942357BC74}" type="slidenum">
              <a:rPr lang="en-US" smtClean="0"/>
              <a:t>50</a:t>
            </a:fld>
            <a:endParaRPr lang="en-US"/>
          </a:p>
        </p:txBody>
      </p:sp>
    </p:spTree>
    <p:extLst>
      <p:ext uri="{BB962C8B-B14F-4D97-AF65-F5344CB8AC3E}">
        <p14:creationId xmlns:p14="http://schemas.microsoft.com/office/powerpoint/2010/main" val="24985596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27DC73E-3E05-4C7A-B30B-FD942357BC74}" type="slidenum">
              <a:rPr lang="en-US" smtClean="0"/>
              <a:t>51</a:t>
            </a:fld>
            <a:endParaRPr lang="en-US"/>
          </a:p>
        </p:txBody>
      </p:sp>
    </p:spTree>
    <p:extLst>
      <p:ext uri="{BB962C8B-B14F-4D97-AF65-F5344CB8AC3E}">
        <p14:creationId xmlns:p14="http://schemas.microsoft.com/office/powerpoint/2010/main" val="16941415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B078312-3601-47F7-9693-2E7A08BF4120}" type="datetime1">
              <a:rPr lang="en-US" smtClean="0"/>
              <a:t>11/16/2021</a:t>
            </a:fld>
            <a:endParaRPr lang="en-US"/>
          </a:p>
        </p:txBody>
      </p:sp>
      <p:sp>
        <p:nvSpPr>
          <p:cNvPr id="5" name="Footer Placeholder 4"/>
          <p:cNvSpPr>
            <a:spLocks noGrp="1"/>
          </p:cNvSpPr>
          <p:nvPr>
            <p:ph type="ftr" sz="quarter" idx="11"/>
          </p:nvPr>
        </p:nvSpPr>
        <p:spPr/>
        <p:txBody>
          <a:bodyPr/>
          <a:lstStyle/>
          <a:p>
            <a:r>
              <a:rPr lang="en-US"/>
              <a:t>Vanessa Casillas (Graduate Fellow at QCL)</a:t>
            </a:r>
          </a:p>
        </p:txBody>
      </p:sp>
      <p:sp>
        <p:nvSpPr>
          <p:cNvPr id="6" name="Slide Number Placeholder 5"/>
          <p:cNvSpPr>
            <a:spLocks noGrp="1"/>
          </p:cNvSpPr>
          <p:nvPr>
            <p:ph type="sldNum" sz="quarter" idx="12"/>
          </p:nvPr>
        </p:nvSpPr>
        <p:spPr/>
        <p:txBody>
          <a:bodyPr/>
          <a:lstStyle/>
          <a:p>
            <a:fld id="{BA4F095E-F41B-B249-A894-7769AF43B6D8}" type="slidenum">
              <a:rPr lang="en-US" smtClean="0"/>
              <a:t>‹#›</a:t>
            </a:fld>
            <a:endParaRPr lang="en-US"/>
          </a:p>
        </p:txBody>
      </p:sp>
    </p:spTree>
    <p:extLst>
      <p:ext uri="{BB962C8B-B14F-4D97-AF65-F5344CB8AC3E}">
        <p14:creationId xmlns:p14="http://schemas.microsoft.com/office/powerpoint/2010/main" val="40809857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77FEB39-C398-47F6-B44F-145134D6AE76}" type="datetime1">
              <a:rPr lang="en-US" smtClean="0"/>
              <a:t>11/16/2021</a:t>
            </a:fld>
            <a:endParaRPr lang="en-US"/>
          </a:p>
        </p:txBody>
      </p:sp>
      <p:sp>
        <p:nvSpPr>
          <p:cNvPr id="5" name="Footer Placeholder 4"/>
          <p:cNvSpPr>
            <a:spLocks noGrp="1"/>
          </p:cNvSpPr>
          <p:nvPr>
            <p:ph type="ftr" sz="quarter" idx="11"/>
          </p:nvPr>
        </p:nvSpPr>
        <p:spPr/>
        <p:txBody>
          <a:bodyPr/>
          <a:lstStyle/>
          <a:p>
            <a:r>
              <a:rPr lang="en-US"/>
              <a:t>Vanessa Casillas (Graduate Fellow at QCL)</a:t>
            </a:r>
          </a:p>
        </p:txBody>
      </p:sp>
      <p:sp>
        <p:nvSpPr>
          <p:cNvPr id="6" name="Slide Number Placeholder 5"/>
          <p:cNvSpPr>
            <a:spLocks noGrp="1"/>
          </p:cNvSpPr>
          <p:nvPr>
            <p:ph type="sldNum" sz="quarter" idx="12"/>
          </p:nvPr>
        </p:nvSpPr>
        <p:spPr/>
        <p:txBody>
          <a:bodyPr/>
          <a:lstStyle/>
          <a:p>
            <a:fld id="{BA4F095E-F41B-B249-A894-7769AF43B6D8}" type="slidenum">
              <a:rPr lang="en-US" smtClean="0"/>
              <a:t>‹#›</a:t>
            </a:fld>
            <a:endParaRPr lang="en-US"/>
          </a:p>
        </p:txBody>
      </p:sp>
    </p:spTree>
    <p:extLst>
      <p:ext uri="{BB962C8B-B14F-4D97-AF65-F5344CB8AC3E}">
        <p14:creationId xmlns:p14="http://schemas.microsoft.com/office/powerpoint/2010/main" val="12122777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0FA80B8-9626-480C-B045-85642A00D6E7}" type="datetime1">
              <a:rPr lang="en-US" smtClean="0"/>
              <a:t>11/16/2021</a:t>
            </a:fld>
            <a:endParaRPr lang="en-US"/>
          </a:p>
        </p:txBody>
      </p:sp>
      <p:sp>
        <p:nvSpPr>
          <p:cNvPr id="5" name="Footer Placeholder 4"/>
          <p:cNvSpPr>
            <a:spLocks noGrp="1"/>
          </p:cNvSpPr>
          <p:nvPr>
            <p:ph type="ftr" sz="quarter" idx="11"/>
          </p:nvPr>
        </p:nvSpPr>
        <p:spPr/>
        <p:txBody>
          <a:bodyPr/>
          <a:lstStyle/>
          <a:p>
            <a:r>
              <a:rPr lang="en-US"/>
              <a:t>Vanessa Casillas (Graduate Fellow at QCL)</a:t>
            </a:r>
          </a:p>
        </p:txBody>
      </p:sp>
      <p:sp>
        <p:nvSpPr>
          <p:cNvPr id="6" name="Slide Number Placeholder 5"/>
          <p:cNvSpPr>
            <a:spLocks noGrp="1"/>
          </p:cNvSpPr>
          <p:nvPr>
            <p:ph type="sldNum" sz="quarter" idx="12"/>
          </p:nvPr>
        </p:nvSpPr>
        <p:spPr/>
        <p:txBody>
          <a:bodyPr/>
          <a:lstStyle/>
          <a:p>
            <a:fld id="{BA4F095E-F41B-B249-A894-7769AF43B6D8}"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lumMod val="60000"/>
                    <a:lumOff val="40000"/>
                  </a:schemeClr>
                </a:solidFill>
                <a:latin typeface="Arial"/>
              </a:rPr>
              <a:t>”</a:t>
            </a:r>
            <a:endParaRPr lang="en-US">
              <a:solidFill>
                <a:schemeClr val="accent1">
                  <a:lumMod val="60000"/>
                  <a:lumOff val="40000"/>
                </a:schemeClr>
              </a:solidFill>
              <a:latin typeface="Arial"/>
            </a:endParaRPr>
          </a:p>
        </p:txBody>
      </p:sp>
    </p:spTree>
    <p:extLst>
      <p:ext uri="{BB962C8B-B14F-4D97-AF65-F5344CB8AC3E}">
        <p14:creationId xmlns:p14="http://schemas.microsoft.com/office/powerpoint/2010/main" val="16950374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C210F2D-ADB6-449A-8259-99CB102EA0B8}" type="datetime1">
              <a:rPr lang="en-US" smtClean="0"/>
              <a:t>11/16/2021</a:t>
            </a:fld>
            <a:endParaRPr lang="en-US"/>
          </a:p>
        </p:txBody>
      </p:sp>
      <p:sp>
        <p:nvSpPr>
          <p:cNvPr id="5" name="Footer Placeholder 4"/>
          <p:cNvSpPr>
            <a:spLocks noGrp="1"/>
          </p:cNvSpPr>
          <p:nvPr>
            <p:ph type="ftr" sz="quarter" idx="11"/>
          </p:nvPr>
        </p:nvSpPr>
        <p:spPr/>
        <p:txBody>
          <a:bodyPr/>
          <a:lstStyle/>
          <a:p>
            <a:r>
              <a:rPr lang="en-US"/>
              <a:t>Vanessa Casillas (Graduate Fellow at QCL)</a:t>
            </a:r>
          </a:p>
        </p:txBody>
      </p:sp>
      <p:sp>
        <p:nvSpPr>
          <p:cNvPr id="6" name="Slide Number Placeholder 5"/>
          <p:cNvSpPr>
            <a:spLocks noGrp="1"/>
          </p:cNvSpPr>
          <p:nvPr>
            <p:ph type="sldNum" sz="quarter" idx="12"/>
          </p:nvPr>
        </p:nvSpPr>
        <p:spPr/>
        <p:txBody>
          <a:bodyPr/>
          <a:lstStyle/>
          <a:p>
            <a:fld id="{BA4F095E-F41B-B249-A894-7769AF43B6D8}" type="slidenum">
              <a:rPr lang="en-US" smtClean="0"/>
              <a:t>‹#›</a:t>
            </a:fld>
            <a:endParaRPr lang="en-US"/>
          </a:p>
        </p:txBody>
      </p:sp>
    </p:spTree>
    <p:extLst>
      <p:ext uri="{BB962C8B-B14F-4D97-AF65-F5344CB8AC3E}">
        <p14:creationId xmlns:p14="http://schemas.microsoft.com/office/powerpoint/2010/main" val="314995025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A1F84A0-D2D8-4F79-A919-74E5FD37A14B}" type="datetime1">
              <a:rPr lang="en-US" smtClean="0"/>
              <a:t>11/16/2021</a:t>
            </a:fld>
            <a:endParaRPr lang="en-US"/>
          </a:p>
        </p:txBody>
      </p:sp>
      <p:sp>
        <p:nvSpPr>
          <p:cNvPr id="5" name="Footer Placeholder 4"/>
          <p:cNvSpPr>
            <a:spLocks noGrp="1"/>
          </p:cNvSpPr>
          <p:nvPr>
            <p:ph type="ftr" sz="quarter" idx="11"/>
          </p:nvPr>
        </p:nvSpPr>
        <p:spPr/>
        <p:txBody>
          <a:bodyPr/>
          <a:lstStyle/>
          <a:p>
            <a:r>
              <a:rPr lang="en-US"/>
              <a:t>Vanessa Casillas (Graduate Fellow at QCL)</a:t>
            </a:r>
          </a:p>
        </p:txBody>
      </p:sp>
      <p:sp>
        <p:nvSpPr>
          <p:cNvPr id="6" name="Slide Number Placeholder 5"/>
          <p:cNvSpPr>
            <a:spLocks noGrp="1"/>
          </p:cNvSpPr>
          <p:nvPr>
            <p:ph type="sldNum" sz="quarter" idx="12"/>
          </p:nvPr>
        </p:nvSpPr>
        <p:spPr/>
        <p:txBody>
          <a:bodyPr/>
          <a:lstStyle/>
          <a:p>
            <a:fld id="{BA4F095E-F41B-B249-A894-7769AF43B6D8}"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03739212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553C77-9217-45E2-ABD5-3900DF2CA19B}" type="datetime1">
              <a:rPr lang="en-US" smtClean="0"/>
              <a:t>11/16/2021</a:t>
            </a:fld>
            <a:endParaRPr lang="en-US"/>
          </a:p>
        </p:txBody>
      </p:sp>
      <p:sp>
        <p:nvSpPr>
          <p:cNvPr id="5" name="Footer Placeholder 4"/>
          <p:cNvSpPr>
            <a:spLocks noGrp="1"/>
          </p:cNvSpPr>
          <p:nvPr>
            <p:ph type="ftr" sz="quarter" idx="11"/>
          </p:nvPr>
        </p:nvSpPr>
        <p:spPr/>
        <p:txBody>
          <a:bodyPr/>
          <a:lstStyle/>
          <a:p>
            <a:r>
              <a:rPr lang="en-US"/>
              <a:t>Vanessa Casillas (Graduate Fellow at QCL)</a:t>
            </a:r>
          </a:p>
        </p:txBody>
      </p:sp>
      <p:sp>
        <p:nvSpPr>
          <p:cNvPr id="6" name="Slide Number Placeholder 5"/>
          <p:cNvSpPr>
            <a:spLocks noGrp="1"/>
          </p:cNvSpPr>
          <p:nvPr>
            <p:ph type="sldNum" sz="quarter" idx="12"/>
          </p:nvPr>
        </p:nvSpPr>
        <p:spPr/>
        <p:txBody>
          <a:bodyPr/>
          <a:lstStyle/>
          <a:p>
            <a:fld id="{BA4F095E-F41B-B249-A894-7769AF43B6D8}" type="slidenum">
              <a:rPr lang="en-US" smtClean="0"/>
              <a:t>‹#›</a:t>
            </a:fld>
            <a:endParaRPr lang="en-US"/>
          </a:p>
        </p:txBody>
      </p:sp>
    </p:spTree>
    <p:extLst>
      <p:ext uri="{BB962C8B-B14F-4D97-AF65-F5344CB8AC3E}">
        <p14:creationId xmlns:p14="http://schemas.microsoft.com/office/powerpoint/2010/main" val="109651732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D900839-A280-436A-86E4-3BD6BE0D11E0}" type="datetime1">
              <a:rPr lang="en-US" smtClean="0"/>
              <a:t>11/16/2021</a:t>
            </a:fld>
            <a:endParaRPr lang="en-US"/>
          </a:p>
        </p:txBody>
      </p:sp>
      <p:sp>
        <p:nvSpPr>
          <p:cNvPr id="5" name="Footer Placeholder 4"/>
          <p:cNvSpPr>
            <a:spLocks noGrp="1"/>
          </p:cNvSpPr>
          <p:nvPr>
            <p:ph type="ftr" sz="quarter" idx="11"/>
          </p:nvPr>
        </p:nvSpPr>
        <p:spPr/>
        <p:txBody>
          <a:bodyPr/>
          <a:lstStyle/>
          <a:p>
            <a:r>
              <a:rPr lang="en-US"/>
              <a:t>Vanessa Casillas (Graduate Fellow at QCL)</a:t>
            </a:r>
          </a:p>
        </p:txBody>
      </p:sp>
      <p:sp>
        <p:nvSpPr>
          <p:cNvPr id="6" name="Slide Number Placeholder 5"/>
          <p:cNvSpPr>
            <a:spLocks noGrp="1"/>
          </p:cNvSpPr>
          <p:nvPr>
            <p:ph type="sldNum" sz="quarter" idx="12"/>
          </p:nvPr>
        </p:nvSpPr>
        <p:spPr/>
        <p:txBody>
          <a:bodyPr/>
          <a:lstStyle/>
          <a:p>
            <a:fld id="{BA4F095E-F41B-B249-A894-7769AF43B6D8}" type="slidenum">
              <a:rPr lang="en-US" smtClean="0"/>
              <a:t>‹#›</a:t>
            </a:fld>
            <a:endParaRPr lang="en-US"/>
          </a:p>
        </p:txBody>
      </p:sp>
    </p:spTree>
    <p:extLst>
      <p:ext uri="{BB962C8B-B14F-4D97-AF65-F5344CB8AC3E}">
        <p14:creationId xmlns:p14="http://schemas.microsoft.com/office/powerpoint/2010/main" val="306809724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C259A12-FCD0-4769-A129-3110A793735D}" type="datetime1">
              <a:rPr lang="en-US" smtClean="0"/>
              <a:t>11/16/2021</a:t>
            </a:fld>
            <a:endParaRPr lang="en-US"/>
          </a:p>
        </p:txBody>
      </p:sp>
      <p:sp>
        <p:nvSpPr>
          <p:cNvPr id="5" name="Footer Placeholder 4"/>
          <p:cNvSpPr>
            <a:spLocks noGrp="1"/>
          </p:cNvSpPr>
          <p:nvPr>
            <p:ph type="ftr" sz="quarter" idx="11"/>
          </p:nvPr>
        </p:nvSpPr>
        <p:spPr/>
        <p:txBody>
          <a:bodyPr/>
          <a:lstStyle/>
          <a:p>
            <a:r>
              <a:rPr lang="en-US"/>
              <a:t>Vanessa Casillas (Graduate Fellow at QCL)</a:t>
            </a:r>
          </a:p>
        </p:txBody>
      </p:sp>
      <p:sp>
        <p:nvSpPr>
          <p:cNvPr id="6" name="Slide Number Placeholder 5"/>
          <p:cNvSpPr>
            <a:spLocks noGrp="1"/>
          </p:cNvSpPr>
          <p:nvPr>
            <p:ph type="sldNum" sz="quarter" idx="12"/>
          </p:nvPr>
        </p:nvSpPr>
        <p:spPr/>
        <p:txBody>
          <a:bodyPr/>
          <a:lstStyle/>
          <a:p>
            <a:fld id="{BA4F095E-F41B-B249-A894-7769AF43B6D8}" type="slidenum">
              <a:rPr lang="en-US" smtClean="0"/>
              <a:t>‹#›</a:t>
            </a:fld>
            <a:endParaRPr lang="en-US"/>
          </a:p>
        </p:txBody>
      </p:sp>
    </p:spTree>
    <p:extLst>
      <p:ext uri="{BB962C8B-B14F-4D97-AF65-F5344CB8AC3E}">
        <p14:creationId xmlns:p14="http://schemas.microsoft.com/office/powerpoint/2010/main" val="481258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84EEBE2-BD97-462D-819B-5899FD30A0F4}" type="datetime1">
              <a:rPr lang="en-US" smtClean="0"/>
              <a:t>11/16/2021</a:t>
            </a:fld>
            <a:endParaRPr lang="en-US"/>
          </a:p>
        </p:txBody>
      </p:sp>
      <p:sp>
        <p:nvSpPr>
          <p:cNvPr id="5" name="Footer Placeholder 4"/>
          <p:cNvSpPr>
            <a:spLocks noGrp="1"/>
          </p:cNvSpPr>
          <p:nvPr>
            <p:ph type="ftr" sz="quarter" idx="11"/>
          </p:nvPr>
        </p:nvSpPr>
        <p:spPr/>
        <p:txBody>
          <a:bodyPr/>
          <a:lstStyle/>
          <a:p>
            <a:r>
              <a:rPr lang="en-US"/>
              <a:t>Vanessa Casillas (Graduate Fellow at QCL)</a:t>
            </a:r>
          </a:p>
        </p:txBody>
      </p:sp>
      <p:sp>
        <p:nvSpPr>
          <p:cNvPr id="6" name="Slide Number Placeholder 5"/>
          <p:cNvSpPr>
            <a:spLocks noGrp="1"/>
          </p:cNvSpPr>
          <p:nvPr>
            <p:ph type="sldNum" sz="quarter" idx="12"/>
          </p:nvPr>
        </p:nvSpPr>
        <p:spPr/>
        <p:txBody>
          <a:bodyPr/>
          <a:lstStyle/>
          <a:p>
            <a:fld id="{BA4F095E-F41B-B249-A894-7769AF43B6D8}" type="slidenum">
              <a:rPr lang="en-US" smtClean="0"/>
              <a:t>‹#›</a:t>
            </a:fld>
            <a:endParaRPr lang="en-US"/>
          </a:p>
        </p:txBody>
      </p:sp>
    </p:spTree>
    <p:extLst>
      <p:ext uri="{BB962C8B-B14F-4D97-AF65-F5344CB8AC3E}">
        <p14:creationId xmlns:p14="http://schemas.microsoft.com/office/powerpoint/2010/main" val="986722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DDFCCBC-127E-40DB-BE07-34EFD7B20E4A}" type="datetime1">
              <a:rPr lang="en-US" smtClean="0"/>
              <a:t>11/16/2021</a:t>
            </a:fld>
            <a:endParaRPr lang="en-US"/>
          </a:p>
        </p:txBody>
      </p:sp>
      <p:sp>
        <p:nvSpPr>
          <p:cNvPr id="5" name="Footer Placeholder 4"/>
          <p:cNvSpPr>
            <a:spLocks noGrp="1"/>
          </p:cNvSpPr>
          <p:nvPr>
            <p:ph type="ftr" sz="quarter" idx="11"/>
          </p:nvPr>
        </p:nvSpPr>
        <p:spPr/>
        <p:txBody>
          <a:bodyPr/>
          <a:lstStyle/>
          <a:p>
            <a:r>
              <a:rPr lang="en-US"/>
              <a:t>Vanessa Casillas (Graduate Fellow at QCL)</a:t>
            </a:r>
          </a:p>
        </p:txBody>
      </p:sp>
      <p:sp>
        <p:nvSpPr>
          <p:cNvPr id="6" name="Slide Number Placeholder 5"/>
          <p:cNvSpPr>
            <a:spLocks noGrp="1"/>
          </p:cNvSpPr>
          <p:nvPr>
            <p:ph type="sldNum" sz="quarter" idx="12"/>
          </p:nvPr>
        </p:nvSpPr>
        <p:spPr/>
        <p:txBody>
          <a:bodyPr/>
          <a:lstStyle/>
          <a:p>
            <a:fld id="{BA4F095E-F41B-B249-A894-7769AF43B6D8}" type="slidenum">
              <a:rPr lang="en-US" smtClean="0"/>
              <a:t>‹#›</a:t>
            </a:fld>
            <a:endParaRPr lang="en-US"/>
          </a:p>
        </p:txBody>
      </p:sp>
    </p:spTree>
    <p:extLst>
      <p:ext uri="{BB962C8B-B14F-4D97-AF65-F5344CB8AC3E}">
        <p14:creationId xmlns:p14="http://schemas.microsoft.com/office/powerpoint/2010/main" val="38448909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C7984D6-899F-4FF6-8865-BB5B8C30D666}" type="datetime1">
              <a:rPr lang="en-US" smtClean="0"/>
              <a:t>11/16/2021</a:t>
            </a:fld>
            <a:endParaRPr lang="en-US"/>
          </a:p>
        </p:txBody>
      </p:sp>
      <p:sp>
        <p:nvSpPr>
          <p:cNvPr id="6" name="Footer Placeholder 5"/>
          <p:cNvSpPr>
            <a:spLocks noGrp="1"/>
          </p:cNvSpPr>
          <p:nvPr>
            <p:ph type="ftr" sz="quarter" idx="11"/>
          </p:nvPr>
        </p:nvSpPr>
        <p:spPr/>
        <p:txBody>
          <a:bodyPr/>
          <a:lstStyle/>
          <a:p>
            <a:r>
              <a:rPr lang="en-US"/>
              <a:t>Vanessa Casillas (Graduate Fellow at QCL)</a:t>
            </a:r>
          </a:p>
        </p:txBody>
      </p:sp>
      <p:sp>
        <p:nvSpPr>
          <p:cNvPr id="7" name="Slide Number Placeholder 6"/>
          <p:cNvSpPr>
            <a:spLocks noGrp="1"/>
          </p:cNvSpPr>
          <p:nvPr>
            <p:ph type="sldNum" sz="quarter" idx="12"/>
          </p:nvPr>
        </p:nvSpPr>
        <p:spPr/>
        <p:txBody>
          <a:bodyPr/>
          <a:lstStyle/>
          <a:p>
            <a:fld id="{BA4F095E-F41B-B249-A894-7769AF43B6D8}" type="slidenum">
              <a:rPr lang="en-US" smtClean="0"/>
              <a:t>‹#›</a:t>
            </a:fld>
            <a:endParaRPr lang="en-US"/>
          </a:p>
        </p:txBody>
      </p:sp>
    </p:spTree>
    <p:extLst>
      <p:ext uri="{BB962C8B-B14F-4D97-AF65-F5344CB8AC3E}">
        <p14:creationId xmlns:p14="http://schemas.microsoft.com/office/powerpoint/2010/main" val="37373693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DECF65F-7E4B-42FC-8D93-8ADDDA00039F}" type="datetime1">
              <a:rPr lang="en-US" smtClean="0"/>
              <a:t>11/16/2021</a:t>
            </a:fld>
            <a:endParaRPr lang="en-US"/>
          </a:p>
        </p:txBody>
      </p:sp>
      <p:sp>
        <p:nvSpPr>
          <p:cNvPr id="8" name="Footer Placeholder 7"/>
          <p:cNvSpPr>
            <a:spLocks noGrp="1"/>
          </p:cNvSpPr>
          <p:nvPr>
            <p:ph type="ftr" sz="quarter" idx="11"/>
          </p:nvPr>
        </p:nvSpPr>
        <p:spPr/>
        <p:txBody>
          <a:bodyPr/>
          <a:lstStyle/>
          <a:p>
            <a:r>
              <a:rPr lang="en-US"/>
              <a:t>Vanessa Casillas (Graduate Fellow at QCL)</a:t>
            </a:r>
          </a:p>
        </p:txBody>
      </p:sp>
      <p:sp>
        <p:nvSpPr>
          <p:cNvPr id="9" name="Slide Number Placeholder 8"/>
          <p:cNvSpPr>
            <a:spLocks noGrp="1"/>
          </p:cNvSpPr>
          <p:nvPr>
            <p:ph type="sldNum" sz="quarter" idx="12"/>
          </p:nvPr>
        </p:nvSpPr>
        <p:spPr/>
        <p:txBody>
          <a:bodyPr/>
          <a:lstStyle/>
          <a:p>
            <a:fld id="{BA4F095E-F41B-B249-A894-7769AF43B6D8}" type="slidenum">
              <a:rPr lang="en-US" smtClean="0"/>
              <a:t>‹#›</a:t>
            </a:fld>
            <a:endParaRPr lang="en-US"/>
          </a:p>
        </p:txBody>
      </p:sp>
    </p:spTree>
    <p:extLst>
      <p:ext uri="{BB962C8B-B14F-4D97-AF65-F5344CB8AC3E}">
        <p14:creationId xmlns:p14="http://schemas.microsoft.com/office/powerpoint/2010/main" val="8502410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p>
        </p:txBody>
      </p:sp>
      <p:sp>
        <p:nvSpPr>
          <p:cNvPr id="3" name="Date Placeholder 2"/>
          <p:cNvSpPr>
            <a:spLocks noGrp="1"/>
          </p:cNvSpPr>
          <p:nvPr>
            <p:ph type="dt" sz="half" idx="10"/>
          </p:nvPr>
        </p:nvSpPr>
        <p:spPr/>
        <p:txBody>
          <a:bodyPr/>
          <a:lstStyle/>
          <a:p>
            <a:fld id="{1E19A8F2-6919-4815-9929-7197E8B07F4B}" type="datetime1">
              <a:rPr lang="en-US" smtClean="0"/>
              <a:t>11/16/2021</a:t>
            </a:fld>
            <a:endParaRPr lang="en-US"/>
          </a:p>
        </p:txBody>
      </p:sp>
      <p:sp>
        <p:nvSpPr>
          <p:cNvPr id="4" name="Footer Placeholder 3"/>
          <p:cNvSpPr>
            <a:spLocks noGrp="1"/>
          </p:cNvSpPr>
          <p:nvPr>
            <p:ph type="ftr" sz="quarter" idx="11"/>
          </p:nvPr>
        </p:nvSpPr>
        <p:spPr/>
        <p:txBody>
          <a:bodyPr/>
          <a:lstStyle/>
          <a:p>
            <a:r>
              <a:rPr lang="en-US"/>
              <a:t>Vanessa Casillas (Graduate Fellow at QCL)</a:t>
            </a:r>
          </a:p>
        </p:txBody>
      </p:sp>
      <p:sp>
        <p:nvSpPr>
          <p:cNvPr id="5" name="Slide Number Placeholder 4"/>
          <p:cNvSpPr>
            <a:spLocks noGrp="1"/>
          </p:cNvSpPr>
          <p:nvPr>
            <p:ph type="sldNum" sz="quarter" idx="12"/>
          </p:nvPr>
        </p:nvSpPr>
        <p:spPr/>
        <p:txBody>
          <a:bodyPr/>
          <a:lstStyle/>
          <a:p>
            <a:fld id="{BA4F095E-F41B-B249-A894-7769AF43B6D8}" type="slidenum">
              <a:rPr lang="en-US" smtClean="0"/>
              <a:t>‹#›</a:t>
            </a:fld>
            <a:endParaRPr lang="en-US"/>
          </a:p>
        </p:txBody>
      </p:sp>
    </p:spTree>
    <p:extLst>
      <p:ext uri="{BB962C8B-B14F-4D97-AF65-F5344CB8AC3E}">
        <p14:creationId xmlns:p14="http://schemas.microsoft.com/office/powerpoint/2010/main" val="36243029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9784E13-76FD-4455-8A67-66D1E86702F0}" type="datetime1">
              <a:rPr lang="en-US" smtClean="0"/>
              <a:t>11/16/2021</a:t>
            </a:fld>
            <a:endParaRPr lang="en-US"/>
          </a:p>
        </p:txBody>
      </p:sp>
      <p:sp>
        <p:nvSpPr>
          <p:cNvPr id="3" name="Footer Placeholder 2"/>
          <p:cNvSpPr>
            <a:spLocks noGrp="1"/>
          </p:cNvSpPr>
          <p:nvPr>
            <p:ph type="ftr" sz="quarter" idx="11"/>
          </p:nvPr>
        </p:nvSpPr>
        <p:spPr/>
        <p:txBody>
          <a:bodyPr/>
          <a:lstStyle/>
          <a:p>
            <a:r>
              <a:rPr lang="en-US"/>
              <a:t>Vanessa Casillas (Graduate Fellow at QCL)</a:t>
            </a:r>
          </a:p>
        </p:txBody>
      </p:sp>
      <p:sp>
        <p:nvSpPr>
          <p:cNvPr id="4" name="Slide Number Placeholder 3"/>
          <p:cNvSpPr>
            <a:spLocks noGrp="1"/>
          </p:cNvSpPr>
          <p:nvPr>
            <p:ph type="sldNum" sz="quarter" idx="12"/>
          </p:nvPr>
        </p:nvSpPr>
        <p:spPr/>
        <p:txBody>
          <a:bodyPr/>
          <a:lstStyle/>
          <a:p>
            <a:fld id="{BA4F095E-F41B-B249-A894-7769AF43B6D8}" type="slidenum">
              <a:rPr lang="en-US" smtClean="0"/>
              <a:t>‹#›</a:t>
            </a:fld>
            <a:endParaRPr lang="en-US"/>
          </a:p>
        </p:txBody>
      </p:sp>
    </p:spTree>
    <p:extLst>
      <p:ext uri="{BB962C8B-B14F-4D97-AF65-F5344CB8AC3E}">
        <p14:creationId xmlns:p14="http://schemas.microsoft.com/office/powerpoint/2010/main" val="2664508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D25E8C1-F3CA-4BD5-9F41-2A410A6168AF}" type="datetime1">
              <a:rPr lang="en-US" smtClean="0"/>
              <a:t>11/16/2021</a:t>
            </a:fld>
            <a:endParaRPr lang="en-US"/>
          </a:p>
        </p:txBody>
      </p:sp>
      <p:sp>
        <p:nvSpPr>
          <p:cNvPr id="6" name="Footer Placeholder 5"/>
          <p:cNvSpPr>
            <a:spLocks noGrp="1"/>
          </p:cNvSpPr>
          <p:nvPr>
            <p:ph type="ftr" sz="quarter" idx="11"/>
          </p:nvPr>
        </p:nvSpPr>
        <p:spPr/>
        <p:txBody>
          <a:bodyPr/>
          <a:lstStyle/>
          <a:p>
            <a:r>
              <a:rPr lang="en-US"/>
              <a:t>Vanessa Casillas (Graduate Fellow at QCL)</a:t>
            </a:r>
          </a:p>
        </p:txBody>
      </p:sp>
      <p:sp>
        <p:nvSpPr>
          <p:cNvPr id="7" name="Slide Number Placeholder 6"/>
          <p:cNvSpPr>
            <a:spLocks noGrp="1"/>
          </p:cNvSpPr>
          <p:nvPr>
            <p:ph type="sldNum" sz="quarter" idx="12"/>
          </p:nvPr>
        </p:nvSpPr>
        <p:spPr/>
        <p:txBody>
          <a:bodyPr/>
          <a:lstStyle/>
          <a:p>
            <a:fld id="{BA4F095E-F41B-B249-A894-7769AF43B6D8}" type="slidenum">
              <a:rPr lang="en-US" smtClean="0"/>
              <a:t>‹#›</a:t>
            </a:fld>
            <a:endParaRPr lang="en-US"/>
          </a:p>
        </p:txBody>
      </p:sp>
    </p:spTree>
    <p:extLst>
      <p:ext uri="{BB962C8B-B14F-4D97-AF65-F5344CB8AC3E}">
        <p14:creationId xmlns:p14="http://schemas.microsoft.com/office/powerpoint/2010/main" val="16993298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20F4CC9-94EC-4D49-A509-8B6EA9FCCDF9}" type="datetime1">
              <a:rPr lang="en-US" smtClean="0"/>
              <a:t>11/16/2021</a:t>
            </a:fld>
            <a:endParaRPr lang="en-US"/>
          </a:p>
        </p:txBody>
      </p:sp>
      <p:sp>
        <p:nvSpPr>
          <p:cNvPr id="6" name="Footer Placeholder 5"/>
          <p:cNvSpPr>
            <a:spLocks noGrp="1"/>
          </p:cNvSpPr>
          <p:nvPr>
            <p:ph type="ftr" sz="quarter" idx="11"/>
          </p:nvPr>
        </p:nvSpPr>
        <p:spPr/>
        <p:txBody>
          <a:bodyPr/>
          <a:lstStyle/>
          <a:p>
            <a:r>
              <a:rPr lang="en-US"/>
              <a:t>Vanessa Casillas (Graduate Fellow at QCL)</a:t>
            </a:r>
          </a:p>
        </p:txBody>
      </p:sp>
      <p:sp>
        <p:nvSpPr>
          <p:cNvPr id="7" name="Slide Number Placeholder 6"/>
          <p:cNvSpPr>
            <a:spLocks noGrp="1"/>
          </p:cNvSpPr>
          <p:nvPr>
            <p:ph type="sldNum" sz="quarter" idx="12"/>
          </p:nvPr>
        </p:nvSpPr>
        <p:spPr/>
        <p:txBody>
          <a:bodyPr/>
          <a:lstStyle/>
          <a:p>
            <a:fld id="{BA4F095E-F41B-B249-A894-7769AF43B6D8}" type="slidenum">
              <a:rPr lang="en-US" smtClean="0"/>
              <a:t>‹#›</a:t>
            </a:fld>
            <a:endParaRPr lang="en-US"/>
          </a:p>
        </p:txBody>
      </p:sp>
    </p:spTree>
    <p:extLst>
      <p:ext uri="{BB962C8B-B14F-4D97-AF65-F5344CB8AC3E}">
        <p14:creationId xmlns:p14="http://schemas.microsoft.com/office/powerpoint/2010/main" val="17249510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E637AE12-9F06-4B1B-8214-DB4A3DFBFD57}" type="datetime1">
              <a:rPr lang="en-US" smtClean="0"/>
              <a:t>11/16/2021</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r>
              <a:rPr lang="en-US"/>
              <a:t>Vanessa Casillas (Graduate Fellow at QCL)</a:t>
            </a:r>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BA4F095E-F41B-B249-A894-7769AF43B6D8}" type="slidenum">
              <a:rPr lang="en-US" smtClean="0"/>
              <a:t>‹#›</a:t>
            </a:fld>
            <a:endParaRPr lang="en-US"/>
          </a:p>
        </p:txBody>
      </p:sp>
    </p:spTree>
    <p:extLst>
      <p:ext uri="{BB962C8B-B14F-4D97-AF65-F5344CB8AC3E}">
        <p14:creationId xmlns:p14="http://schemas.microsoft.com/office/powerpoint/2010/main" val="1356943084"/>
      </p:ext>
    </p:extLst>
  </p:cSld>
  <p:clrMap bg1="lt1" tx1="dk1" bg2="lt2" tx2="dk2" accent1="accent1" accent2="accent2" accent3="accent3" accent4="accent4" accent5="accent5" accent6="accent6" hlink="hlink" folHlink="folHlink"/>
  <p:sldLayoutIdLst>
    <p:sldLayoutId id="2147483738" r:id="rId1"/>
    <p:sldLayoutId id="2147483739" r:id="rId2"/>
    <p:sldLayoutId id="2147483740" r:id="rId3"/>
    <p:sldLayoutId id="2147483741" r:id="rId4"/>
    <p:sldLayoutId id="2147483742" r:id="rId5"/>
    <p:sldLayoutId id="2147483743" r:id="rId6"/>
    <p:sldLayoutId id="2147483744" r:id="rId7"/>
    <p:sldLayoutId id="2147483745" r:id="rId8"/>
    <p:sldLayoutId id="2147483746" r:id="rId9"/>
    <p:sldLayoutId id="2147483747" r:id="rId10"/>
    <p:sldLayoutId id="2147483748" r:id="rId11"/>
    <p:sldLayoutId id="2147483749" r:id="rId12"/>
    <p:sldLayoutId id="2147483750" r:id="rId13"/>
    <p:sldLayoutId id="2147483751" r:id="rId14"/>
    <p:sldLayoutId id="2147483752" r:id="rId15"/>
    <p:sldLayoutId id="2147483753" r:id="rId16"/>
  </p:sldLayoutIdLst>
  <p:hf sldNum="0" hdr="0" ftr="0" dt="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image" Target="../media/image3.png"/><Relationship Id="rId7" Type="http://schemas.openxmlformats.org/officeDocument/2006/relationships/diagramColors" Target="../diagrams/colors5.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5.xml"/><Relationship Id="rId5" Type="http://schemas.openxmlformats.org/officeDocument/2006/relationships/image" Target="../media/image14.svg"/><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42.svg"/></Relationships>
</file>

<file path=ppt/slides/_rels/slide52.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42.svg"/></Relationships>
</file>

<file path=ppt/slides/_rels/slide54.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42.svg"/></Relationships>
</file>

<file path=ppt/slides/_rels/slide5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42.svg"/></Relationships>
</file>

<file path=ppt/slides/_rels/slide5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8.svg"/></Relationships>
</file>

<file path=ppt/slides/_rels/slide58.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59.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6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61.xml.rels><?xml version="1.0" encoding="UTF-8" standalone="yes"?>
<Relationships xmlns="http://schemas.openxmlformats.org/package/2006/relationships"><Relationship Id="rId3" Type="http://schemas.openxmlformats.org/officeDocument/2006/relationships/hyperlink" Target="https://www.w3schools.com/sql/default.asp" TargetMode="External"/><Relationship Id="rId2" Type="http://schemas.openxmlformats.org/officeDocument/2006/relationships/hyperlink" Target="https://github.com/dbeaver/dbeaver/wiki" TargetMode="External"/><Relationship Id="rId1" Type="http://schemas.openxmlformats.org/officeDocument/2006/relationships/slideLayout" Target="../slideLayouts/slideLayout2.xml"/><Relationship Id="rId5" Type="http://schemas.openxmlformats.org/officeDocument/2006/relationships/hyperlink" Target="https://mystery.knightlab.com/" TargetMode="External"/><Relationship Id="rId4" Type="http://schemas.openxmlformats.org/officeDocument/2006/relationships/hyperlink" Target="https://quizlet.com/" TargetMode="External"/></Relationships>
</file>

<file path=ppt/slides/_rels/slide62.xml.rels><?xml version="1.0" encoding="UTF-8" standalone="yes"?>
<Relationships xmlns="http://schemas.openxmlformats.org/package/2006/relationships"><Relationship Id="rId3" Type="http://schemas.openxmlformats.org/officeDocument/2006/relationships/hyperlink" Target="mailto:vanessa.casillas@claremontmckenna.edu" TargetMode="External"/><Relationship Id="rId2" Type="http://schemas.openxmlformats.org/officeDocument/2006/relationships/hyperlink" Target="mailto:QCL@cmc.edu"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4D0082-9578-834B-9B12-53CC5D32FEFF}"/>
              </a:ext>
            </a:extLst>
          </p:cNvPr>
          <p:cNvSpPr>
            <a:spLocks noGrp="1"/>
          </p:cNvSpPr>
          <p:nvPr>
            <p:ph type="ctrTitle"/>
          </p:nvPr>
        </p:nvSpPr>
        <p:spPr>
          <a:xfrm>
            <a:off x="1314824" y="735106"/>
            <a:ext cx="10053763" cy="2928470"/>
          </a:xfrm>
        </p:spPr>
        <p:txBody>
          <a:bodyPr anchor="b">
            <a:normAutofit/>
          </a:bodyPr>
          <a:lstStyle/>
          <a:p>
            <a:pPr algn="l"/>
            <a:r>
              <a:rPr lang="en-US" sz="4800" dirty="0">
                <a:solidFill>
                  <a:schemeClr val="tx1"/>
                </a:solidFill>
              </a:rPr>
              <a:t>SQL (Basic)</a:t>
            </a:r>
          </a:p>
        </p:txBody>
      </p:sp>
      <p:sp>
        <p:nvSpPr>
          <p:cNvPr id="3" name="Subtitle 2">
            <a:extLst>
              <a:ext uri="{FF2B5EF4-FFF2-40B4-BE49-F238E27FC236}">
                <a16:creationId xmlns:a16="http://schemas.microsoft.com/office/drawing/2014/main" id="{1C9AF6AF-92C7-2E40-8668-BB7E259CCBD3}"/>
              </a:ext>
            </a:extLst>
          </p:cNvPr>
          <p:cNvSpPr>
            <a:spLocks noGrp="1"/>
          </p:cNvSpPr>
          <p:nvPr>
            <p:ph type="subTitle" idx="1"/>
          </p:nvPr>
        </p:nvSpPr>
        <p:spPr>
          <a:xfrm>
            <a:off x="1350682" y="4870824"/>
            <a:ext cx="10005951" cy="1458258"/>
          </a:xfrm>
        </p:spPr>
        <p:txBody>
          <a:bodyPr anchor="ctr">
            <a:normAutofit/>
          </a:bodyPr>
          <a:lstStyle/>
          <a:p>
            <a:pPr algn="l"/>
            <a:r>
              <a:rPr lang="en-US"/>
              <a:t>Vanessa Casillas </a:t>
            </a:r>
          </a:p>
          <a:p>
            <a:pPr algn="l"/>
            <a:r>
              <a:rPr lang="en-US"/>
              <a:t>Graduate Fellow</a:t>
            </a:r>
          </a:p>
          <a:p>
            <a:pPr algn="l"/>
            <a:endParaRPr lang="en-US"/>
          </a:p>
        </p:txBody>
      </p:sp>
    </p:spTree>
    <p:extLst>
      <p:ext uri="{BB962C8B-B14F-4D97-AF65-F5344CB8AC3E}">
        <p14:creationId xmlns:p14="http://schemas.microsoft.com/office/powerpoint/2010/main" val="2972887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00"/>
                                        <p:tgtEl>
                                          <p:spTgt spid="3">
                                            <p:txEl>
                                              <p:pRg st="0" end="0"/>
                                            </p:txEl>
                                          </p:spTgt>
                                        </p:tgtEl>
                                      </p:cBhvr>
                                    </p:animEffect>
                                  </p:childTnLst>
                                </p:cTn>
                              </p:par>
                              <p:par>
                                <p:cTn id="8" presetID="10" presetClass="entr" presetSubtype="0" fill="hold" grpId="0" nodeType="withEffect">
                                  <p:stCondLst>
                                    <p:cond delay="500"/>
                                  </p:stCondLst>
                                  <p:iterate>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7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1000"/>
                                  </p:stCondLst>
                                  <p:iterate>
                                    <p:tmPct val="10000"/>
                                  </p:iterate>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7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09D5CC-ABB8-4EB0-9937-A1FF49FBBCF5}"/>
              </a:ext>
            </a:extLst>
          </p:cNvPr>
          <p:cNvSpPr>
            <a:spLocks noGrp="1"/>
          </p:cNvSpPr>
          <p:nvPr>
            <p:ph type="title"/>
          </p:nvPr>
        </p:nvSpPr>
        <p:spPr/>
        <p:txBody>
          <a:bodyPr/>
          <a:lstStyle/>
          <a:p>
            <a:r>
              <a:rPr lang="en-US"/>
              <a:t>Vocabulary</a:t>
            </a:r>
          </a:p>
        </p:txBody>
      </p:sp>
      <p:sp>
        <p:nvSpPr>
          <p:cNvPr id="3" name="Content Placeholder 2">
            <a:extLst>
              <a:ext uri="{FF2B5EF4-FFF2-40B4-BE49-F238E27FC236}">
                <a16:creationId xmlns:a16="http://schemas.microsoft.com/office/drawing/2014/main" id="{F9D0D8F6-7E05-4157-87A5-36773EFA8D2B}"/>
              </a:ext>
            </a:extLst>
          </p:cNvPr>
          <p:cNvSpPr>
            <a:spLocks noGrp="1"/>
          </p:cNvSpPr>
          <p:nvPr>
            <p:ph idx="1"/>
          </p:nvPr>
        </p:nvSpPr>
        <p:spPr/>
        <p:txBody>
          <a:bodyPr/>
          <a:lstStyle/>
          <a:p>
            <a:pPr algn="l"/>
            <a:endParaRPr lang="en-US" sz="1800" b="0" i="0" u="none" strike="noStrike" baseline="0" dirty="0">
              <a:solidFill>
                <a:srgbClr val="000000"/>
              </a:solidFill>
              <a:latin typeface="Wingdings 3" panose="05040102010807070707" pitchFamily="18" charset="2"/>
            </a:endParaRPr>
          </a:p>
          <a:p>
            <a:r>
              <a:rPr lang="en-US" sz="1800" b="0" i="0" u="none" strike="noStrike" baseline="0" dirty="0">
                <a:solidFill>
                  <a:srgbClr val="404040"/>
                </a:solidFill>
                <a:latin typeface="Century Gothic" panose="020B0502020202020204" pitchFamily="34" charset="0"/>
              </a:rPr>
              <a:t>Data Definition Language (DDL): </a:t>
            </a:r>
          </a:p>
          <a:p>
            <a:pPr lvl="1"/>
            <a:r>
              <a:rPr lang="en-US" b="0" i="0" u="none" strike="noStrike" baseline="0" dirty="0">
                <a:solidFill>
                  <a:srgbClr val="404040"/>
                </a:solidFill>
                <a:latin typeface="Century Gothic" panose="020B0502020202020204" pitchFamily="34" charset="0"/>
              </a:rPr>
              <a:t>CREATE, DROP, ALTER, TRUNCATE</a:t>
            </a:r>
          </a:p>
          <a:p>
            <a:r>
              <a:rPr lang="en-US" sz="1800" b="0" i="0" u="none" strike="noStrike" baseline="0" dirty="0">
                <a:solidFill>
                  <a:srgbClr val="404040"/>
                </a:solidFill>
                <a:latin typeface="Century Gothic" panose="020B0502020202020204" pitchFamily="34" charset="0"/>
              </a:rPr>
              <a:t>Data Manipulation Language (DML): </a:t>
            </a:r>
          </a:p>
          <a:p>
            <a:pPr lvl="1"/>
            <a:r>
              <a:rPr lang="en-US" b="0" i="0" u="none" strike="noStrike" baseline="0" dirty="0">
                <a:solidFill>
                  <a:srgbClr val="404040"/>
                </a:solidFill>
                <a:latin typeface="Century Gothic" panose="020B0502020202020204" pitchFamily="34" charset="0"/>
              </a:rPr>
              <a:t>INSERT, UPDATE, DELETE</a:t>
            </a:r>
          </a:p>
          <a:p>
            <a:r>
              <a:rPr lang="en-US" sz="1800" b="0" i="0" u="none" strike="noStrike" baseline="0" dirty="0">
                <a:solidFill>
                  <a:srgbClr val="404040"/>
                </a:solidFill>
                <a:latin typeface="Century Gothic" panose="020B0502020202020204" pitchFamily="34" charset="0"/>
              </a:rPr>
              <a:t>Data Query Language (DQL): </a:t>
            </a:r>
          </a:p>
          <a:p>
            <a:pPr lvl="1"/>
            <a:r>
              <a:rPr lang="en-US" b="0" i="0" u="none" strike="noStrike" baseline="0" dirty="0">
                <a:solidFill>
                  <a:srgbClr val="404040"/>
                </a:solidFill>
                <a:latin typeface="Century Gothic" panose="020B0502020202020204" pitchFamily="34" charset="0"/>
              </a:rPr>
              <a:t>SELECT, JOIN</a:t>
            </a:r>
          </a:p>
          <a:p>
            <a:pPr lvl="1"/>
            <a:endParaRPr lang="en-US" b="0" i="0" u="none" strike="noStrike" baseline="0" dirty="0">
              <a:solidFill>
                <a:srgbClr val="404040"/>
              </a:solidFill>
              <a:latin typeface="Century Gothic" panose="020B0502020202020204" pitchFamily="34" charset="0"/>
            </a:endParaRPr>
          </a:p>
          <a:p>
            <a:r>
              <a:rPr lang="en-US" dirty="0">
                <a:solidFill>
                  <a:srgbClr val="404040"/>
                </a:solidFill>
                <a:latin typeface="Century Gothic" panose="020B0502020202020204" pitchFamily="34" charset="0"/>
              </a:rPr>
              <a:t>Data Control Language (DCL): </a:t>
            </a:r>
          </a:p>
          <a:p>
            <a:pPr lvl="1"/>
            <a:r>
              <a:rPr lang="en-US" dirty="0">
                <a:solidFill>
                  <a:srgbClr val="404040"/>
                </a:solidFill>
                <a:latin typeface="Century Gothic" panose="020B0502020202020204" pitchFamily="34" charset="0"/>
              </a:rPr>
              <a:t>GRANT, REVOKE</a:t>
            </a:r>
          </a:p>
          <a:p>
            <a:endParaRPr lang="en-US" dirty="0"/>
          </a:p>
        </p:txBody>
      </p:sp>
      <p:sp>
        <p:nvSpPr>
          <p:cNvPr id="9" name="Footer Placeholder 5">
            <a:extLst>
              <a:ext uri="{FF2B5EF4-FFF2-40B4-BE49-F238E27FC236}">
                <a16:creationId xmlns:a16="http://schemas.microsoft.com/office/drawing/2014/main" id="{DCA992ED-22D6-466D-8913-6E8C2EE38989}"/>
              </a:ext>
            </a:extLst>
          </p:cNvPr>
          <p:cNvSpPr>
            <a:spLocks noGrp="1"/>
          </p:cNvSpPr>
          <p:nvPr>
            <p:ph type="ftr" sz="quarter" idx="11"/>
          </p:nvPr>
        </p:nvSpPr>
        <p:spPr>
          <a:xfrm>
            <a:off x="435868" y="6492875"/>
            <a:ext cx="11197991" cy="365125"/>
          </a:xfrm>
        </p:spPr>
        <p:txBody>
          <a:bodyPr/>
          <a:lstStyle/>
          <a:p>
            <a:pPr algn="r"/>
            <a:r>
              <a:rPr lang="en-US" dirty="0"/>
              <a:t>Vanessa Casillas (Graduate Fellow at QCL)</a:t>
            </a:r>
          </a:p>
        </p:txBody>
      </p:sp>
    </p:spTree>
    <p:extLst>
      <p:ext uri="{BB962C8B-B14F-4D97-AF65-F5344CB8AC3E}">
        <p14:creationId xmlns:p14="http://schemas.microsoft.com/office/powerpoint/2010/main" val="23242263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4690A-6821-8646-A63D-3147B108DE48}"/>
              </a:ext>
            </a:extLst>
          </p:cNvPr>
          <p:cNvSpPr>
            <a:spLocks noGrp="1"/>
          </p:cNvSpPr>
          <p:nvPr>
            <p:ph type="title"/>
          </p:nvPr>
        </p:nvSpPr>
        <p:spPr>
          <a:xfrm>
            <a:off x="677334" y="609600"/>
            <a:ext cx="5222281" cy="1320800"/>
          </a:xfrm>
        </p:spPr>
        <p:txBody>
          <a:bodyPr>
            <a:normAutofit/>
          </a:bodyPr>
          <a:lstStyle/>
          <a:p>
            <a:r>
              <a:rPr lang="en-US"/>
              <a:t>Basic SQL Statements</a:t>
            </a:r>
          </a:p>
        </p:txBody>
      </p:sp>
      <p:sp>
        <p:nvSpPr>
          <p:cNvPr id="137" name="Isosceles Triangle 8">
            <a:extLst>
              <a:ext uri="{FF2B5EF4-FFF2-40B4-BE49-F238E27FC236}">
                <a16:creationId xmlns:a16="http://schemas.microsoft.com/office/drawing/2014/main" id="{82FCA8AA-470A-46EF-AC08-74C610468F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13201"/>
            <a:ext cx="476655" cy="2844800"/>
          </a:xfrm>
          <a:prstGeom prst="triangle">
            <a:avLst>
              <a:gd name="adj" fmla="val 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6" name="Picture 5" descr="Graphical user interface, application&#10;&#10;Description automatically generated">
            <a:extLst>
              <a:ext uri="{FF2B5EF4-FFF2-40B4-BE49-F238E27FC236}">
                <a16:creationId xmlns:a16="http://schemas.microsoft.com/office/drawing/2014/main" id="{5200EA4C-D66A-49EB-B194-ED9A1BF8399D}"/>
              </a:ext>
            </a:extLst>
          </p:cNvPr>
          <p:cNvPicPr>
            <a:picLocks noChangeAspect="1"/>
          </p:cNvPicPr>
          <p:nvPr/>
        </p:nvPicPr>
        <p:blipFill rotWithShape="1">
          <a:blip r:embed="rId2"/>
          <a:srcRect r="6333" b="3"/>
          <a:stretch/>
        </p:blipFill>
        <p:spPr>
          <a:xfrm>
            <a:off x="5638714" y="1141643"/>
            <a:ext cx="3861545" cy="3194928"/>
          </a:xfrm>
          <a:prstGeom prst="rect">
            <a:avLst/>
          </a:prstGeom>
        </p:spPr>
      </p:pic>
      <p:pic>
        <p:nvPicPr>
          <p:cNvPr id="30" name="Picture 29" descr="Graphical user interface, table&#10;&#10;Description automatically generated">
            <a:extLst>
              <a:ext uri="{FF2B5EF4-FFF2-40B4-BE49-F238E27FC236}">
                <a16:creationId xmlns:a16="http://schemas.microsoft.com/office/drawing/2014/main" id="{18DB7AB1-E294-490D-89EA-419C9261D6AF}"/>
              </a:ext>
            </a:extLst>
          </p:cNvPr>
          <p:cNvPicPr>
            <a:picLocks noChangeAspect="1"/>
          </p:cNvPicPr>
          <p:nvPr/>
        </p:nvPicPr>
        <p:blipFill rotWithShape="1">
          <a:blip r:embed="rId3">
            <a:extLst>
              <a:ext uri="{28A0092B-C50C-407E-A947-70E740481C1C}">
                <a14:useLocalDpi xmlns:a14="http://schemas.microsoft.com/office/drawing/2010/main" val="0"/>
              </a:ext>
            </a:extLst>
          </a:blip>
          <a:srcRect r="889" b="-2"/>
          <a:stretch/>
        </p:blipFill>
        <p:spPr>
          <a:xfrm>
            <a:off x="764684" y="1222431"/>
            <a:ext cx="3723156" cy="3080429"/>
          </a:xfrm>
          <a:prstGeom prst="rect">
            <a:avLst/>
          </a:prstGeom>
        </p:spPr>
      </p:pic>
      <p:graphicFrame>
        <p:nvGraphicFramePr>
          <p:cNvPr id="5" name="Content Placeholder 2">
            <a:extLst>
              <a:ext uri="{FF2B5EF4-FFF2-40B4-BE49-F238E27FC236}">
                <a16:creationId xmlns:a16="http://schemas.microsoft.com/office/drawing/2014/main" id="{4D72A878-3C0E-47F8-8EBF-8AC91D558988}"/>
              </a:ext>
            </a:extLst>
          </p:cNvPr>
          <p:cNvGraphicFramePr>
            <a:graphicFrameLocks noGrp="1"/>
          </p:cNvGraphicFramePr>
          <p:nvPr>
            <p:ph idx="1"/>
            <p:extLst>
              <p:ext uri="{D42A27DB-BD31-4B8C-83A1-F6EECF244321}">
                <p14:modId xmlns:p14="http://schemas.microsoft.com/office/powerpoint/2010/main" val="2651896200"/>
              </p:ext>
            </p:extLst>
          </p:nvPr>
        </p:nvGraphicFramePr>
        <p:xfrm>
          <a:off x="730211" y="4480785"/>
          <a:ext cx="9234895" cy="216604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7" name="Oval 6">
            <a:extLst>
              <a:ext uri="{FF2B5EF4-FFF2-40B4-BE49-F238E27FC236}">
                <a16:creationId xmlns:a16="http://schemas.microsoft.com/office/drawing/2014/main" id="{AD74C496-A0C9-40E7-8B26-01764F781E1C}"/>
              </a:ext>
            </a:extLst>
          </p:cNvPr>
          <p:cNvSpPr/>
          <p:nvPr/>
        </p:nvSpPr>
        <p:spPr>
          <a:xfrm>
            <a:off x="990443" y="1463123"/>
            <a:ext cx="2346523" cy="19369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D7B9C599-736A-42AB-BE3B-16A5F33F5558}"/>
              </a:ext>
            </a:extLst>
          </p:cNvPr>
          <p:cNvSpPr/>
          <p:nvPr/>
        </p:nvSpPr>
        <p:spPr>
          <a:xfrm>
            <a:off x="621475" y="2835160"/>
            <a:ext cx="3801137" cy="147192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CC02CF7C-F07D-4AE1-928D-413BBC4382E8}"/>
              </a:ext>
            </a:extLst>
          </p:cNvPr>
          <p:cNvSpPr/>
          <p:nvPr/>
        </p:nvSpPr>
        <p:spPr>
          <a:xfrm>
            <a:off x="5638714" y="3454062"/>
            <a:ext cx="1531029" cy="102672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Arrow: Down 10">
            <a:extLst>
              <a:ext uri="{FF2B5EF4-FFF2-40B4-BE49-F238E27FC236}">
                <a16:creationId xmlns:a16="http://schemas.microsoft.com/office/drawing/2014/main" id="{C1F0A5A3-2479-4B81-B86B-5DF2A7EEC64A}"/>
              </a:ext>
            </a:extLst>
          </p:cNvPr>
          <p:cNvSpPr/>
          <p:nvPr/>
        </p:nvSpPr>
        <p:spPr>
          <a:xfrm>
            <a:off x="6551730" y="1559968"/>
            <a:ext cx="185007" cy="1845657"/>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ooter Placeholder 5">
            <a:extLst>
              <a:ext uri="{FF2B5EF4-FFF2-40B4-BE49-F238E27FC236}">
                <a16:creationId xmlns:a16="http://schemas.microsoft.com/office/drawing/2014/main" id="{2ED245BA-6E80-4798-801C-6297A3FA554C}"/>
              </a:ext>
            </a:extLst>
          </p:cNvPr>
          <p:cNvSpPr>
            <a:spLocks noGrp="1"/>
          </p:cNvSpPr>
          <p:nvPr>
            <p:ph type="ftr" sz="quarter" idx="11"/>
          </p:nvPr>
        </p:nvSpPr>
        <p:spPr>
          <a:xfrm>
            <a:off x="435868" y="6492875"/>
            <a:ext cx="11197991" cy="365125"/>
          </a:xfrm>
        </p:spPr>
        <p:txBody>
          <a:bodyPr/>
          <a:lstStyle/>
          <a:p>
            <a:pPr algn="r"/>
            <a:r>
              <a:rPr lang="en-US" dirty="0"/>
              <a:t>Vanessa Casillas (Graduate Fellow at QCL)</a:t>
            </a:r>
          </a:p>
        </p:txBody>
      </p:sp>
    </p:spTree>
    <p:extLst>
      <p:ext uri="{BB962C8B-B14F-4D97-AF65-F5344CB8AC3E}">
        <p14:creationId xmlns:p14="http://schemas.microsoft.com/office/powerpoint/2010/main" val="35789092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71" name="Group 70">
            <a:extLst>
              <a:ext uri="{FF2B5EF4-FFF2-40B4-BE49-F238E27FC236}">
                <a16:creationId xmlns:a16="http://schemas.microsoft.com/office/drawing/2014/main" id="{609316A9-990D-4EC3-A671-70EE5C1493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72" name="Straight Connector 71">
              <a:extLst>
                <a:ext uri="{FF2B5EF4-FFF2-40B4-BE49-F238E27FC236}">
                  <a16:creationId xmlns:a16="http://schemas.microsoft.com/office/drawing/2014/main" id="{9B0C6109-9159-49CA-AD7A-F9035539DB7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73" name="Straight Connector 72">
              <a:extLst>
                <a:ext uri="{FF2B5EF4-FFF2-40B4-BE49-F238E27FC236}">
                  <a16:creationId xmlns:a16="http://schemas.microsoft.com/office/drawing/2014/main" id="{686F14F5-308C-4EB6-87AB-05DE9501B1A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74" name="Rectangle 23">
              <a:extLst>
                <a:ext uri="{FF2B5EF4-FFF2-40B4-BE49-F238E27FC236}">
                  <a16:creationId xmlns:a16="http://schemas.microsoft.com/office/drawing/2014/main" id="{BA032363-A188-47C5-9D59-9B788809DC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75" name="Rectangle 25">
              <a:extLst>
                <a:ext uri="{FF2B5EF4-FFF2-40B4-BE49-F238E27FC236}">
                  <a16:creationId xmlns:a16="http://schemas.microsoft.com/office/drawing/2014/main" id="{2C4077DF-6BB9-4069-AD28-6B1664EBB0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76" name="Isosceles Triangle 75">
              <a:extLst>
                <a:ext uri="{FF2B5EF4-FFF2-40B4-BE49-F238E27FC236}">
                  <a16:creationId xmlns:a16="http://schemas.microsoft.com/office/drawing/2014/main" id="{1D2B8B50-3419-41ED-9A9F-3CF9EEBBD3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77" name="Rectangle 27">
              <a:extLst>
                <a:ext uri="{FF2B5EF4-FFF2-40B4-BE49-F238E27FC236}">
                  <a16:creationId xmlns:a16="http://schemas.microsoft.com/office/drawing/2014/main" id="{5C640498-2E73-4FA2-BEB6-C3596A458C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78" name="Rectangle 28">
              <a:extLst>
                <a:ext uri="{FF2B5EF4-FFF2-40B4-BE49-F238E27FC236}">
                  <a16:creationId xmlns:a16="http://schemas.microsoft.com/office/drawing/2014/main" id="{3240EEFC-4112-4C39-A816-C815774F6D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79" name="Rectangle 29">
              <a:extLst>
                <a:ext uri="{FF2B5EF4-FFF2-40B4-BE49-F238E27FC236}">
                  <a16:creationId xmlns:a16="http://schemas.microsoft.com/office/drawing/2014/main" id="{ADF362B0-03EA-4800-9FAA-9F128587E4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80" name="Isosceles Triangle 79">
              <a:extLst>
                <a:ext uri="{FF2B5EF4-FFF2-40B4-BE49-F238E27FC236}">
                  <a16:creationId xmlns:a16="http://schemas.microsoft.com/office/drawing/2014/main" id="{0BA84559-2F4C-4795-9246-4C563F942D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81" name="Isosceles Triangle 80">
              <a:extLst>
                <a:ext uri="{FF2B5EF4-FFF2-40B4-BE49-F238E27FC236}">
                  <a16:creationId xmlns:a16="http://schemas.microsoft.com/office/drawing/2014/main" id="{FA77A1AA-CA47-4A91-A0A1-0A8CE31A98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83" name="Rectangle 82">
            <a:extLst>
              <a:ext uri="{FF2B5EF4-FFF2-40B4-BE49-F238E27FC236}">
                <a16:creationId xmlns:a16="http://schemas.microsoft.com/office/drawing/2014/main" id="{03E8462A-FEBA-4848-81CC-3F8DA3E47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5" name="Group 84">
            <a:extLst>
              <a:ext uri="{FF2B5EF4-FFF2-40B4-BE49-F238E27FC236}">
                <a16:creationId xmlns:a16="http://schemas.microsoft.com/office/drawing/2014/main" id="{2109F83F-40FE-4DB3-84CC-09FB3340D0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86" name="Straight Connector 85">
              <a:extLst>
                <a:ext uri="{FF2B5EF4-FFF2-40B4-BE49-F238E27FC236}">
                  <a16:creationId xmlns:a16="http://schemas.microsoft.com/office/drawing/2014/main" id="{1DE492D7-C3C3-48FF-80C8-37021EA0262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87" name="Rectangle 23">
              <a:extLst>
                <a:ext uri="{FF2B5EF4-FFF2-40B4-BE49-F238E27FC236}">
                  <a16:creationId xmlns:a16="http://schemas.microsoft.com/office/drawing/2014/main" id="{0B30FF97-2E9A-490A-AED2-90BA2E0EC1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88" name="Rectangle 25">
              <a:extLst>
                <a:ext uri="{FF2B5EF4-FFF2-40B4-BE49-F238E27FC236}">
                  <a16:creationId xmlns:a16="http://schemas.microsoft.com/office/drawing/2014/main" id="{B6D53C7D-A312-47B6-A66A-230A19CFAC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89" name="Isosceles Triangle 88">
              <a:extLst>
                <a:ext uri="{FF2B5EF4-FFF2-40B4-BE49-F238E27FC236}">
                  <a16:creationId xmlns:a16="http://schemas.microsoft.com/office/drawing/2014/main" id="{9329D58C-0D2E-4A2B-AD6A-9CEE506784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90" name="Rectangle 27">
              <a:extLst>
                <a:ext uri="{FF2B5EF4-FFF2-40B4-BE49-F238E27FC236}">
                  <a16:creationId xmlns:a16="http://schemas.microsoft.com/office/drawing/2014/main" id="{9D446EDE-C690-4461-8BF2-7634808FC8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91" name="Rectangle 28">
              <a:extLst>
                <a:ext uri="{FF2B5EF4-FFF2-40B4-BE49-F238E27FC236}">
                  <a16:creationId xmlns:a16="http://schemas.microsoft.com/office/drawing/2014/main" id="{323F3D34-6531-4AD7-A8C6-195A090281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92" name="Rectangle 29">
              <a:extLst>
                <a:ext uri="{FF2B5EF4-FFF2-40B4-BE49-F238E27FC236}">
                  <a16:creationId xmlns:a16="http://schemas.microsoft.com/office/drawing/2014/main" id="{B9B0AE3F-2350-435F-A9B0-C310BF8763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93" name="Isosceles Triangle 92">
              <a:extLst>
                <a:ext uri="{FF2B5EF4-FFF2-40B4-BE49-F238E27FC236}">
                  <a16:creationId xmlns:a16="http://schemas.microsoft.com/office/drawing/2014/main" id="{4EFA655C-9E50-4C14-A89E-AD7B648E4E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94" name="Isosceles Triangle 93">
              <a:extLst>
                <a:ext uri="{FF2B5EF4-FFF2-40B4-BE49-F238E27FC236}">
                  <a16:creationId xmlns:a16="http://schemas.microsoft.com/office/drawing/2014/main" id="{3E843863-7D25-4C01-9A17-E817CB6D99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96" name="Rectangle 95">
            <a:extLst>
              <a:ext uri="{FF2B5EF4-FFF2-40B4-BE49-F238E27FC236}">
                <a16:creationId xmlns:a16="http://schemas.microsoft.com/office/drawing/2014/main" id="{7941F9B1-B01B-4A84-89D9-B169AEB4E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98" name="Picture 2" descr="relational-nosql-database-schema - YottaDB">
            <a:extLst>
              <a:ext uri="{FF2B5EF4-FFF2-40B4-BE49-F238E27FC236}">
                <a16:creationId xmlns:a16="http://schemas.microsoft.com/office/drawing/2014/main" id="{CCD3E1CE-6B21-489D-82BC-4D3814223DE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2016595" y="1131994"/>
            <a:ext cx="8160687" cy="4590386"/>
          </a:xfrm>
          <a:prstGeom prst="rect">
            <a:avLst/>
          </a:prstGeom>
          <a:noFill/>
          <a:extLst>
            <a:ext uri="{909E8E84-426E-40DD-AFC4-6F175D3DCCD1}">
              <a14:hiddenFill xmlns:a14="http://schemas.microsoft.com/office/drawing/2010/main">
                <a:solidFill>
                  <a:srgbClr val="FFFFFF"/>
                </a:solidFill>
              </a14:hiddenFill>
            </a:ext>
          </a:extLst>
        </p:spPr>
      </p:pic>
      <p:sp>
        <p:nvSpPr>
          <p:cNvPr id="37" name="Footer Placeholder 5">
            <a:extLst>
              <a:ext uri="{FF2B5EF4-FFF2-40B4-BE49-F238E27FC236}">
                <a16:creationId xmlns:a16="http://schemas.microsoft.com/office/drawing/2014/main" id="{417952EA-D9DC-4906-9E2F-BF0CB78A20D6}"/>
              </a:ext>
            </a:extLst>
          </p:cNvPr>
          <p:cNvSpPr>
            <a:spLocks noGrp="1"/>
          </p:cNvSpPr>
          <p:nvPr>
            <p:ph type="ftr" sz="quarter" idx="11"/>
          </p:nvPr>
        </p:nvSpPr>
        <p:spPr>
          <a:xfrm>
            <a:off x="435868" y="6492875"/>
            <a:ext cx="11197991" cy="365125"/>
          </a:xfrm>
        </p:spPr>
        <p:txBody>
          <a:bodyPr/>
          <a:lstStyle/>
          <a:p>
            <a:pPr algn="r"/>
            <a:r>
              <a:rPr lang="en-US" dirty="0"/>
              <a:t>Vanessa Casillas (Graduate Fellow at QCL)</a:t>
            </a:r>
          </a:p>
        </p:txBody>
      </p:sp>
      <p:sp>
        <p:nvSpPr>
          <p:cNvPr id="2" name="TextBox 1">
            <a:extLst>
              <a:ext uri="{FF2B5EF4-FFF2-40B4-BE49-F238E27FC236}">
                <a16:creationId xmlns:a16="http://schemas.microsoft.com/office/drawing/2014/main" id="{E40E525E-01CC-41E3-8934-3E1AE256D690}"/>
              </a:ext>
            </a:extLst>
          </p:cNvPr>
          <p:cNvSpPr txBox="1"/>
          <p:nvPr/>
        </p:nvSpPr>
        <p:spPr>
          <a:xfrm>
            <a:off x="681163" y="4664568"/>
            <a:ext cx="1952206" cy="1477328"/>
          </a:xfrm>
          <a:prstGeom prst="rect">
            <a:avLst/>
          </a:prstGeom>
          <a:noFill/>
        </p:spPr>
        <p:txBody>
          <a:bodyPr wrap="square" rtlCol="0">
            <a:spAutoFit/>
          </a:bodyPr>
          <a:lstStyle/>
          <a:p>
            <a:r>
              <a:rPr lang="en-US" dirty="0">
                <a:solidFill>
                  <a:schemeClr val="accent1"/>
                </a:solidFill>
              </a:rPr>
              <a:t>ACID compliant: (Atomicity, Consistency, Isolation, and Durability</a:t>
            </a:r>
          </a:p>
        </p:txBody>
      </p:sp>
      <p:sp>
        <p:nvSpPr>
          <p:cNvPr id="3" name="TextBox 2">
            <a:extLst>
              <a:ext uri="{FF2B5EF4-FFF2-40B4-BE49-F238E27FC236}">
                <a16:creationId xmlns:a16="http://schemas.microsoft.com/office/drawing/2014/main" id="{3782CEAD-D27E-4BB6-8DA9-F5463599D7EA}"/>
              </a:ext>
            </a:extLst>
          </p:cNvPr>
          <p:cNvSpPr txBox="1"/>
          <p:nvPr/>
        </p:nvSpPr>
        <p:spPr>
          <a:xfrm>
            <a:off x="10036139" y="4669541"/>
            <a:ext cx="1652697" cy="1200329"/>
          </a:xfrm>
          <a:prstGeom prst="rect">
            <a:avLst/>
          </a:prstGeom>
          <a:noFill/>
        </p:spPr>
        <p:txBody>
          <a:bodyPr wrap="none" rtlCol="0">
            <a:spAutoFit/>
          </a:bodyPr>
          <a:lstStyle/>
          <a:p>
            <a:r>
              <a:rPr lang="en-US" dirty="0">
                <a:solidFill>
                  <a:schemeClr val="accent1"/>
                </a:solidFill>
              </a:rPr>
              <a:t>CAP Theorem:</a:t>
            </a:r>
          </a:p>
          <a:p>
            <a:r>
              <a:rPr lang="en-US" dirty="0">
                <a:solidFill>
                  <a:schemeClr val="accent1"/>
                </a:solidFill>
              </a:rPr>
              <a:t>Consistency,</a:t>
            </a:r>
          </a:p>
          <a:p>
            <a:r>
              <a:rPr lang="en-US" dirty="0">
                <a:solidFill>
                  <a:schemeClr val="accent1"/>
                </a:solidFill>
              </a:rPr>
              <a:t>Availability,</a:t>
            </a:r>
          </a:p>
          <a:p>
            <a:r>
              <a:rPr lang="en-US" dirty="0">
                <a:solidFill>
                  <a:schemeClr val="accent1"/>
                </a:solidFill>
              </a:rPr>
              <a:t>Partitioning</a:t>
            </a:r>
          </a:p>
        </p:txBody>
      </p:sp>
      <p:sp>
        <p:nvSpPr>
          <p:cNvPr id="4" name="TextBox 3">
            <a:extLst>
              <a:ext uri="{FF2B5EF4-FFF2-40B4-BE49-F238E27FC236}">
                <a16:creationId xmlns:a16="http://schemas.microsoft.com/office/drawing/2014/main" id="{316B71F8-94F0-452C-8186-14723C54294A}"/>
              </a:ext>
            </a:extLst>
          </p:cNvPr>
          <p:cNvSpPr txBox="1"/>
          <p:nvPr/>
        </p:nvSpPr>
        <p:spPr>
          <a:xfrm>
            <a:off x="710020" y="3349304"/>
            <a:ext cx="1923349" cy="1200329"/>
          </a:xfrm>
          <a:prstGeom prst="rect">
            <a:avLst/>
          </a:prstGeom>
          <a:noFill/>
        </p:spPr>
        <p:txBody>
          <a:bodyPr wrap="square" rtlCol="0">
            <a:spAutoFit/>
          </a:bodyPr>
          <a:lstStyle/>
          <a:p>
            <a:r>
              <a:rPr lang="en-US" dirty="0">
                <a:solidFill>
                  <a:srgbClr val="FFC000"/>
                </a:solidFill>
              </a:rPr>
              <a:t>Relational Database management</a:t>
            </a:r>
          </a:p>
          <a:p>
            <a:r>
              <a:rPr lang="en-US" dirty="0">
                <a:solidFill>
                  <a:srgbClr val="FFC000"/>
                </a:solidFill>
              </a:rPr>
              <a:t>system</a:t>
            </a:r>
          </a:p>
        </p:txBody>
      </p:sp>
      <p:sp>
        <p:nvSpPr>
          <p:cNvPr id="5" name="TextBox 4">
            <a:extLst>
              <a:ext uri="{FF2B5EF4-FFF2-40B4-BE49-F238E27FC236}">
                <a16:creationId xmlns:a16="http://schemas.microsoft.com/office/drawing/2014/main" id="{29E2E210-6BE2-4E40-9629-96B76A013C4E}"/>
              </a:ext>
            </a:extLst>
          </p:cNvPr>
          <p:cNvSpPr txBox="1"/>
          <p:nvPr/>
        </p:nvSpPr>
        <p:spPr>
          <a:xfrm>
            <a:off x="10036139" y="3353395"/>
            <a:ext cx="1875802" cy="1200329"/>
          </a:xfrm>
          <a:prstGeom prst="rect">
            <a:avLst/>
          </a:prstGeom>
          <a:noFill/>
        </p:spPr>
        <p:txBody>
          <a:bodyPr wrap="square" rtlCol="0">
            <a:spAutoFit/>
          </a:bodyPr>
          <a:lstStyle/>
          <a:p>
            <a:r>
              <a:rPr lang="en-US" dirty="0">
                <a:solidFill>
                  <a:srgbClr val="FFC000"/>
                </a:solidFill>
              </a:rPr>
              <a:t>Distributed Database</a:t>
            </a:r>
          </a:p>
          <a:p>
            <a:r>
              <a:rPr lang="en-US" dirty="0">
                <a:solidFill>
                  <a:srgbClr val="FFC000"/>
                </a:solidFill>
              </a:rPr>
              <a:t>Management system</a:t>
            </a:r>
          </a:p>
        </p:txBody>
      </p:sp>
      <p:sp>
        <p:nvSpPr>
          <p:cNvPr id="6" name="TextBox 5">
            <a:extLst>
              <a:ext uri="{FF2B5EF4-FFF2-40B4-BE49-F238E27FC236}">
                <a16:creationId xmlns:a16="http://schemas.microsoft.com/office/drawing/2014/main" id="{96ED075C-2D99-4C8C-A894-49CA62495E6D}"/>
              </a:ext>
            </a:extLst>
          </p:cNvPr>
          <p:cNvSpPr txBox="1"/>
          <p:nvPr/>
        </p:nvSpPr>
        <p:spPr>
          <a:xfrm>
            <a:off x="2302816" y="5399214"/>
            <a:ext cx="3086102" cy="646331"/>
          </a:xfrm>
          <a:prstGeom prst="rect">
            <a:avLst/>
          </a:prstGeom>
          <a:noFill/>
        </p:spPr>
        <p:txBody>
          <a:bodyPr wrap="none" rtlCol="0">
            <a:spAutoFit/>
          </a:bodyPr>
          <a:lstStyle/>
          <a:p>
            <a:pPr algn="ctr"/>
            <a:r>
              <a:rPr lang="en-US" dirty="0">
                <a:solidFill>
                  <a:srgbClr val="00B0F0"/>
                </a:solidFill>
              </a:rPr>
              <a:t>Vertically Scalable</a:t>
            </a:r>
          </a:p>
          <a:p>
            <a:pPr algn="ctr"/>
            <a:r>
              <a:rPr lang="en-US" dirty="0">
                <a:solidFill>
                  <a:srgbClr val="00B0F0"/>
                </a:solidFill>
              </a:rPr>
              <a:t>Fixed or predefined Schema</a:t>
            </a:r>
          </a:p>
        </p:txBody>
      </p:sp>
      <p:sp>
        <p:nvSpPr>
          <p:cNvPr id="7" name="TextBox 6">
            <a:extLst>
              <a:ext uri="{FF2B5EF4-FFF2-40B4-BE49-F238E27FC236}">
                <a16:creationId xmlns:a16="http://schemas.microsoft.com/office/drawing/2014/main" id="{93828557-28D6-44B8-820A-1D77329950B0}"/>
              </a:ext>
            </a:extLst>
          </p:cNvPr>
          <p:cNvSpPr txBox="1"/>
          <p:nvPr/>
        </p:nvSpPr>
        <p:spPr>
          <a:xfrm>
            <a:off x="6399229" y="5399213"/>
            <a:ext cx="1986441" cy="646331"/>
          </a:xfrm>
          <a:prstGeom prst="rect">
            <a:avLst/>
          </a:prstGeom>
          <a:noFill/>
        </p:spPr>
        <p:txBody>
          <a:bodyPr wrap="none" rtlCol="0">
            <a:spAutoFit/>
          </a:bodyPr>
          <a:lstStyle/>
          <a:p>
            <a:r>
              <a:rPr lang="en-US" dirty="0">
                <a:solidFill>
                  <a:srgbClr val="00B0F0"/>
                </a:solidFill>
              </a:rPr>
              <a:t>Dynamic Scalable</a:t>
            </a:r>
          </a:p>
          <a:p>
            <a:pPr algn="ctr"/>
            <a:r>
              <a:rPr lang="en-US" dirty="0">
                <a:solidFill>
                  <a:srgbClr val="00B0F0"/>
                </a:solidFill>
              </a:rPr>
              <a:t>Dynamic Schema</a:t>
            </a:r>
          </a:p>
        </p:txBody>
      </p:sp>
      <p:sp>
        <p:nvSpPr>
          <p:cNvPr id="8" name="TextBox 7">
            <a:extLst>
              <a:ext uri="{FF2B5EF4-FFF2-40B4-BE49-F238E27FC236}">
                <a16:creationId xmlns:a16="http://schemas.microsoft.com/office/drawing/2014/main" id="{C0FEBEA8-ACB6-4A95-B7E1-8F7512F86682}"/>
              </a:ext>
            </a:extLst>
          </p:cNvPr>
          <p:cNvSpPr txBox="1"/>
          <p:nvPr/>
        </p:nvSpPr>
        <p:spPr>
          <a:xfrm>
            <a:off x="2523464" y="5918347"/>
            <a:ext cx="2810385" cy="369332"/>
          </a:xfrm>
          <a:prstGeom prst="rect">
            <a:avLst/>
          </a:prstGeom>
          <a:noFill/>
        </p:spPr>
        <p:txBody>
          <a:bodyPr wrap="none" rtlCol="0">
            <a:spAutoFit/>
          </a:bodyPr>
          <a:lstStyle/>
          <a:p>
            <a:r>
              <a:rPr lang="en-US" dirty="0">
                <a:solidFill>
                  <a:srgbClr val="00B0F0"/>
                </a:solidFill>
              </a:rPr>
              <a:t>Used for complex queries</a:t>
            </a:r>
          </a:p>
        </p:txBody>
      </p:sp>
      <p:sp>
        <p:nvSpPr>
          <p:cNvPr id="9" name="TextBox 8">
            <a:extLst>
              <a:ext uri="{FF2B5EF4-FFF2-40B4-BE49-F238E27FC236}">
                <a16:creationId xmlns:a16="http://schemas.microsoft.com/office/drawing/2014/main" id="{A3EE440A-E949-41D6-B00E-6CC1CB5C974B}"/>
              </a:ext>
            </a:extLst>
          </p:cNvPr>
          <p:cNvSpPr txBox="1"/>
          <p:nvPr/>
        </p:nvSpPr>
        <p:spPr>
          <a:xfrm>
            <a:off x="5804628" y="5916242"/>
            <a:ext cx="3235181" cy="369332"/>
          </a:xfrm>
          <a:prstGeom prst="rect">
            <a:avLst/>
          </a:prstGeom>
          <a:noFill/>
        </p:spPr>
        <p:txBody>
          <a:bodyPr wrap="none" rtlCol="0">
            <a:spAutoFit/>
          </a:bodyPr>
          <a:lstStyle/>
          <a:p>
            <a:r>
              <a:rPr lang="en-US" dirty="0">
                <a:solidFill>
                  <a:srgbClr val="00B0F0"/>
                </a:solidFill>
              </a:rPr>
              <a:t>Not good for complex queries</a:t>
            </a:r>
          </a:p>
        </p:txBody>
      </p:sp>
    </p:spTree>
    <p:extLst>
      <p:ext uri="{BB962C8B-B14F-4D97-AF65-F5344CB8AC3E}">
        <p14:creationId xmlns:p14="http://schemas.microsoft.com/office/powerpoint/2010/main" val="20394548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156E284-5DF7-4649-A7EE-4131E6274BAD}"/>
              </a:ext>
            </a:extLst>
          </p:cNvPr>
          <p:cNvSpPr>
            <a:spLocks noGrp="1"/>
          </p:cNvSpPr>
          <p:nvPr>
            <p:ph type="title"/>
          </p:nvPr>
        </p:nvSpPr>
        <p:spPr/>
        <p:txBody>
          <a:bodyPr/>
          <a:lstStyle/>
          <a:p>
            <a:r>
              <a:rPr lang="en-US" dirty="0"/>
              <a:t>Relational SQL Databases</a:t>
            </a:r>
          </a:p>
        </p:txBody>
      </p:sp>
      <p:pic>
        <p:nvPicPr>
          <p:cNvPr id="5" name="Content Placeholder 4">
            <a:extLst>
              <a:ext uri="{FF2B5EF4-FFF2-40B4-BE49-F238E27FC236}">
                <a16:creationId xmlns:a16="http://schemas.microsoft.com/office/drawing/2014/main" id="{DB1912D0-C4CF-4A4A-A45D-E8C34768C6E2}"/>
              </a:ext>
            </a:extLst>
          </p:cNvPr>
          <p:cNvPicPr>
            <a:picLocks noGrp="1" noChangeAspect="1"/>
          </p:cNvPicPr>
          <p:nvPr>
            <p:ph idx="1"/>
          </p:nvPr>
        </p:nvPicPr>
        <p:blipFill rotWithShape="1">
          <a:blip r:embed="rId2"/>
          <a:srcRect l="721" t="18399" r="5285" b="8344"/>
          <a:stretch/>
        </p:blipFill>
        <p:spPr>
          <a:xfrm>
            <a:off x="1923803" y="1755036"/>
            <a:ext cx="7300095" cy="4232751"/>
          </a:xfrm>
          <a:prstGeom prst="rect">
            <a:avLst/>
          </a:prstGeom>
        </p:spPr>
      </p:pic>
      <p:sp>
        <p:nvSpPr>
          <p:cNvPr id="36" name="Footer Placeholder 5">
            <a:extLst>
              <a:ext uri="{FF2B5EF4-FFF2-40B4-BE49-F238E27FC236}">
                <a16:creationId xmlns:a16="http://schemas.microsoft.com/office/drawing/2014/main" id="{45E663C9-BF40-4029-9877-4A515C72C0E6}"/>
              </a:ext>
            </a:extLst>
          </p:cNvPr>
          <p:cNvSpPr>
            <a:spLocks noGrp="1"/>
          </p:cNvSpPr>
          <p:nvPr>
            <p:ph type="ftr" sz="quarter" idx="11"/>
          </p:nvPr>
        </p:nvSpPr>
        <p:spPr>
          <a:xfrm>
            <a:off x="435868" y="6492875"/>
            <a:ext cx="11197991" cy="365125"/>
          </a:xfrm>
        </p:spPr>
        <p:txBody>
          <a:bodyPr/>
          <a:lstStyle/>
          <a:p>
            <a:pPr algn="r"/>
            <a:r>
              <a:rPr lang="en-US" dirty="0"/>
              <a:t>Vanessa Casillas (Graduate Fellow at QCL)</a:t>
            </a:r>
          </a:p>
        </p:txBody>
      </p:sp>
    </p:spTree>
    <p:extLst>
      <p:ext uri="{BB962C8B-B14F-4D97-AF65-F5344CB8AC3E}">
        <p14:creationId xmlns:p14="http://schemas.microsoft.com/office/powerpoint/2010/main" val="20106044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881325-8DEB-4A80-BF58-C1461ED4531C}"/>
              </a:ext>
            </a:extLst>
          </p:cNvPr>
          <p:cNvSpPr>
            <a:spLocks noGrp="1"/>
          </p:cNvSpPr>
          <p:nvPr>
            <p:ph type="title"/>
          </p:nvPr>
        </p:nvSpPr>
        <p:spPr/>
        <p:txBody>
          <a:bodyPr/>
          <a:lstStyle/>
          <a:p>
            <a:r>
              <a:rPr lang="en-US" dirty="0"/>
              <a:t>Interface</a:t>
            </a:r>
            <a:br>
              <a:rPr lang="en-US" dirty="0"/>
            </a:br>
            <a:endParaRPr lang="en-US" dirty="0"/>
          </a:p>
        </p:txBody>
      </p:sp>
      <p:pic>
        <p:nvPicPr>
          <p:cNvPr id="4" name="Content Placeholder 4" descr="Graphical user interface, application, Word&#10;&#10;Description automatically generated">
            <a:extLst>
              <a:ext uri="{FF2B5EF4-FFF2-40B4-BE49-F238E27FC236}">
                <a16:creationId xmlns:a16="http://schemas.microsoft.com/office/drawing/2014/main" id="{82ACEC8A-AA3C-42FA-8F90-677E83237BA8}"/>
              </a:ext>
            </a:extLst>
          </p:cNvPr>
          <p:cNvPicPr>
            <a:picLocks noGrp="1" noChangeAspect="1"/>
          </p:cNvPicPr>
          <p:nvPr>
            <p:ph idx="1"/>
          </p:nvPr>
        </p:nvPicPr>
        <p:blipFill>
          <a:blip r:embed="rId2"/>
          <a:stretch>
            <a:fillRect/>
          </a:stretch>
        </p:blipFill>
        <p:spPr>
          <a:xfrm>
            <a:off x="1156181" y="1428025"/>
            <a:ext cx="7424922" cy="4609273"/>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
        <p:nvSpPr>
          <p:cNvPr id="3" name="Rectangle 2">
            <a:extLst>
              <a:ext uri="{FF2B5EF4-FFF2-40B4-BE49-F238E27FC236}">
                <a16:creationId xmlns:a16="http://schemas.microsoft.com/office/drawing/2014/main" id="{FE16C06A-097B-4C37-9474-27FF71CD13D1}"/>
              </a:ext>
            </a:extLst>
          </p:cNvPr>
          <p:cNvSpPr/>
          <p:nvPr/>
        </p:nvSpPr>
        <p:spPr>
          <a:xfrm>
            <a:off x="3445566" y="1823667"/>
            <a:ext cx="5135537" cy="417843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Arrow Connector 5">
            <a:extLst>
              <a:ext uri="{FF2B5EF4-FFF2-40B4-BE49-F238E27FC236}">
                <a16:creationId xmlns:a16="http://schemas.microsoft.com/office/drawing/2014/main" id="{AF52584D-AFED-42E0-9CE5-FB92BAF29E0D}"/>
              </a:ext>
            </a:extLst>
          </p:cNvPr>
          <p:cNvCxnSpPr>
            <a:cxnSpLocks/>
          </p:cNvCxnSpPr>
          <p:nvPr/>
        </p:nvCxnSpPr>
        <p:spPr>
          <a:xfrm flipV="1">
            <a:off x="8669135" y="2307401"/>
            <a:ext cx="346450" cy="490015"/>
          </a:xfrm>
          <a:prstGeom prst="straightConnector1">
            <a:avLst/>
          </a:prstGeom>
          <a:ln>
            <a:solidFill>
              <a:srgbClr val="FF0000"/>
            </a:solidFill>
            <a:tailEnd type="triangle"/>
          </a:ln>
        </p:spPr>
        <p:style>
          <a:lnRef idx="1">
            <a:schemeClr val="accent5"/>
          </a:lnRef>
          <a:fillRef idx="0">
            <a:schemeClr val="accent5"/>
          </a:fillRef>
          <a:effectRef idx="0">
            <a:schemeClr val="accent5"/>
          </a:effectRef>
          <a:fontRef idx="minor">
            <a:schemeClr val="tx1"/>
          </a:fontRef>
        </p:style>
      </p:cxnSp>
      <p:sp>
        <p:nvSpPr>
          <p:cNvPr id="7" name="TextBox 6">
            <a:extLst>
              <a:ext uri="{FF2B5EF4-FFF2-40B4-BE49-F238E27FC236}">
                <a16:creationId xmlns:a16="http://schemas.microsoft.com/office/drawing/2014/main" id="{30418579-9960-48E0-9B00-4D0D089795DB}"/>
              </a:ext>
            </a:extLst>
          </p:cNvPr>
          <p:cNvSpPr txBox="1"/>
          <p:nvPr/>
        </p:nvSpPr>
        <p:spPr>
          <a:xfrm>
            <a:off x="8581103" y="1107072"/>
            <a:ext cx="1385798" cy="1200329"/>
          </a:xfrm>
          <a:prstGeom prst="rect">
            <a:avLst/>
          </a:prstGeom>
          <a:noFill/>
          <a:ln>
            <a:noFill/>
          </a:ln>
        </p:spPr>
        <p:txBody>
          <a:bodyPr wrap="square" rtlCol="0">
            <a:spAutoFit/>
          </a:bodyPr>
          <a:lstStyle/>
          <a:p>
            <a:r>
              <a:rPr lang="en-US" dirty="0">
                <a:solidFill>
                  <a:srgbClr val="FF0000"/>
                </a:solidFill>
              </a:rPr>
              <a:t>Text Editor</a:t>
            </a:r>
          </a:p>
          <a:p>
            <a:r>
              <a:rPr lang="en-US" dirty="0">
                <a:solidFill>
                  <a:srgbClr val="FF0000"/>
                </a:solidFill>
              </a:rPr>
              <a:t>Where you will write Queries</a:t>
            </a:r>
          </a:p>
        </p:txBody>
      </p:sp>
      <p:sp>
        <p:nvSpPr>
          <p:cNvPr id="8" name="Oval 7">
            <a:extLst>
              <a:ext uri="{FF2B5EF4-FFF2-40B4-BE49-F238E27FC236}">
                <a16:creationId xmlns:a16="http://schemas.microsoft.com/office/drawing/2014/main" id="{C3D24A6A-EA1A-4DEB-86FF-0E892C18A319}"/>
              </a:ext>
            </a:extLst>
          </p:cNvPr>
          <p:cNvSpPr/>
          <p:nvPr/>
        </p:nvSpPr>
        <p:spPr>
          <a:xfrm>
            <a:off x="4553702" y="1599255"/>
            <a:ext cx="1459632" cy="23286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E971D844-0428-4F28-861B-B977350B1A8E}"/>
              </a:ext>
            </a:extLst>
          </p:cNvPr>
          <p:cNvCxnSpPr>
            <a:cxnSpLocks/>
          </p:cNvCxnSpPr>
          <p:nvPr/>
        </p:nvCxnSpPr>
        <p:spPr>
          <a:xfrm flipV="1">
            <a:off x="5289198" y="840148"/>
            <a:ext cx="0" cy="67682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39AA0030-6789-451C-AF03-E5C94D2951B4}"/>
              </a:ext>
            </a:extLst>
          </p:cNvPr>
          <p:cNvSpPr txBox="1"/>
          <p:nvPr/>
        </p:nvSpPr>
        <p:spPr>
          <a:xfrm>
            <a:off x="4655932" y="174371"/>
            <a:ext cx="1551763" cy="646331"/>
          </a:xfrm>
          <a:prstGeom prst="rect">
            <a:avLst/>
          </a:prstGeom>
          <a:noFill/>
        </p:spPr>
        <p:txBody>
          <a:bodyPr wrap="square" rtlCol="0">
            <a:spAutoFit/>
          </a:bodyPr>
          <a:lstStyle/>
          <a:p>
            <a:r>
              <a:rPr lang="en-US" dirty="0">
                <a:solidFill>
                  <a:srgbClr val="FF0000"/>
                </a:solidFill>
              </a:rPr>
              <a:t>Choose your data base</a:t>
            </a:r>
          </a:p>
        </p:txBody>
      </p:sp>
      <p:sp>
        <p:nvSpPr>
          <p:cNvPr id="14" name="Rectangle 13">
            <a:extLst>
              <a:ext uri="{FF2B5EF4-FFF2-40B4-BE49-F238E27FC236}">
                <a16:creationId xmlns:a16="http://schemas.microsoft.com/office/drawing/2014/main" id="{437E9685-59AF-41C5-91C2-AE781D19A903}"/>
              </a:ext>
            </a:extLst>
          </p:cNvPr>
          <p:cNvSpPr/>
          <p:nvPr/>
        </p:nvSpPr>
        <p:spPr>
          <a:xfrm>
            <a:off x="1156181" y="2243404"/>
            <a:ext cx="2201353" cy="2374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Arrow Connector 15">
            <a:extLst>
              <a:ext uri="{FF2B5EF4-FFF2-40B4-BE49-F238E27FC236}">
                <a16:creationId xmlns:a16="http://schemas.microsoft.com/office/drawing/2014/main" id="{7087C0E2-CED9-4251-A54C-E87A1E399D5D}"/>
              </a:ext>
            </a:extLst>
          </p:cNvPr>
          <p:cNvCxnSpPr>
            <a:cxnSpLocks/>
          </p:cNvCxnSpPr>
          <p:nvPr/>
        </p:nvCxnSpPr>
        <p:spPr>
          <a:xfrm flipH="1">
            <a:off x="615129" y="2797416"/>
            <a:ext cx="453021" cy="67068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61B3F1BE-7FAD-448A-B38C-EA15AF3EDF3B}"/>
              </a:ext>
            </a:extLst>
          </p:cNvPr>
          <p:cNvSpPr txBox="1"/>
          <p:nvPr/>
        </p:nvSpPr>
        <p:spPr>
          <a:xfrm>
            <a:off x="-27329" y="3531700"/>
            <a:ext cx="1284915" cy="646331"/>
          </a:xfrm>
          <a:prstGeom prst="rect">
            <a:avLst/>
          </a:prstGeom>
          <a:noFill/>
        </p:spPr>
        <p:txBody>
          <a:bodyPr wrap="square" rtlCol="0">
            <a:spAutoFit/>
          </a:bodyPr>
          <a:lstStyle/>
          <a:p>
            <a:r>
              <a:rPr lang="en-US" dirty="0">
                <a:solidFill>
                  <a:srgbClr val="FF0000"/>
                </a:solidFill>
              </a:rPr>
              <a:t>Databases and Tables</a:t>
            </a:r>
          </a:p>
        </p:txBody>
      </p:sp>
      <p:sp>
        <p:nvSpPr>
          <p:cNvPr id="18" name="Oval 17">
            <a:extLst>
              <a:ext uri="{FF2B5EF4-FFF2-40B4-BE49-F238E27FC236}">
                <a16:creationId xmlns:a16="http://schemas.microsoft.com/office/drawing/2014/main" id="{C0D1100B-CC5A-44FC-B633-06B6AB17DE29}"/>
              </a:ext>
            </a:extLst>
          </p:cNvPr>
          <p:cNvSpPr/>
          <p:nvPr/>
        </p:nvSpPr>
        <p:spPr>
          <a:xfrm>
            <a:off x="1965108" y="1599255"/>
            <a:ext cx="475987" cy="23286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Arrow Connector 20">
            <a:extLst>
              <a:ext uri="{FF2B5EF4-FFF2-40B4-BE49-F238E27FC236}">
                <a16:creationId xmlns:a16="http://schemas.microsoft.com/office/drawing/2014/main" id="{3DD3D531-C1E8-4BD5-9A8F-5A22DCA94FA5}"/>
              </a:ext>
            </a:extLst>
          </p:cNvPr>
          <p:cNvCxnSpPr/>
          <p:nvPr/>
        </p:nvCxnSpPr>
        <p:spPr>
          <a:xfrm flipV="1">
            <a:off x="2256857" y="1377554"/>
            <a:ext cx="306828" cy="22170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Oval 21">
            <a:extLst>
              <a:ext uri="{FF2B5EF4-FFF2-40B4-BE49-F238E27FC236}">
                <a16:creationId xmlns:a16="http://schemas.microsoft.com/office/drawing/2014/main" id="{F2EB8AC3-1C7B-4023-AC79-193FF987CDB1}"/>
              </a:ext>
            </a:extLst>
          </p:cNvPr>
          <p:cNvSpPr/>
          <p:nvPr/>
        </p:nvSpPr>
        <p:spPr>
          <a:xfrm>
            <a:off x="3445566" y="2008050"/>
            <a:ext cx="149559" cy="78936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Arrow Connector 23">
            <a:extLst>
              <a:ext uri="{FF2B5EF4-FFF2-40B4-BE49-F238E27FC236}">
                <a16:creationId xmlns:a16="http://schemas.microsoft.com/office/drawing/2014/main" id="{4AD19814-DF67-42BE-8515-34919523D09A}"/>
              </a:ext>
            </a:extLst>
          </p:cNvPr>
          <p:cNvCxnSpPr>
            <a:cxnSpLocks/>
          </p:cNvCxnSpPr>
          <p:nvPr/>
        </p:nvCxnSpPr>
        <p:spPr>
          <a:xfrm>
            <a:off x="3635919" y="2154812"/>
            <a:ext cx="627519" cy="36346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20CE67A4-08EF-4D87-89B8-B0F42183EECD}"/>
              </a:ext>
            </a:extLst>
          </p:cNvPr>
          <p:cNvSpPr txBox="1"/>
          <p:nvPr/>
        </p:nvSpPr>
        <p:spPr>
          <a:xfrm>
            <a:off x="4149222" y="2500210"/>
            <a:ext cx="1013419" cy="369332"/>
          </a:xfrm>
          <a:prstGeom prst="rect">
            <a:avLst/>
          </a:prstGeom>
          <a:noFill/>
        </p:spPr>
        <p:txBody>
          <a:bodyPr wrap="none" rtlCol="0">
            <a:spAutoFit/>
          </a:bodyPr>
          <a:lstStyle/>
          <a:p>
            <a:r>
              <a:rPr lang="en-US" dirty="0">
                <a:solidFill>
                  <a:srgbClr val="FF0000"/>
                </a:solidFill>
              </a:rPr>
              <a:t>controls</a:t>
            </a:r>
          </a:p>
        </p:txBody>
      </p:sp>
      <p:sp>
        <p:nvSpPr>
          <p:cNvPr id="26" name="TextBox 25">
            <a:extLst>
              <a:ext uri="{FF2B5EF4-FFF2-40B4-BE49-F238E27FC236}">
                <a16:creationId xmlns:a16="http://schemas.microsoft.com/office/drawing/2014/main" id="{F6B48B52-CE15-415F-A5A4-E9A35691FD19}"/>
              </a:ext>
            </a:extLst>
          </p:cNvPr>
          <p:cNvSpPr txBox="1"/>
          <p:nvPr/>
        </p:nvSpPr>
        <p:spPr>
          <a:xfrm>
            <a:off x="1564532" y="1045538"/>
            <a:ext cx="2024913" cy="369332"/>
          </a:xfrm>
          <a:prstGeom prst="rect">
            <a:avLst/>
          </a:prstGeom>
          <a:noFill/>
        </p:spPr>
        <p:txBody>
          <a:bodyPr wrap="none" rtlCol="0">
            <a:spAutoFit/>
          </a:bodyPr>
          <a:lstStyle/>
          <a:p>
            <a:r>
              <a:rPr lang="en-US" dirty="0">
                <a:solidFill>
                  <a:srgbClr val="FF0000"/>
                </a:solidFill>
              </a:rPr>
              <a:t>Start a new script</a:t>
            </a:r>
          </a:p>
        </p:txBody>
      </p:sp>
      <p:sp>
        <p:nvSpPr>
          <p:cNvPr id="28" name="Oval 27">
            <a:extLst>
              <a:ext uri="{FF2B5EF4-FFF2-40B4-BE49-F238E27FC236}">
                <a16:creationId xmlns:a16="http://schemas.microsoft.com/office/drawing/2014/main" id="{620DC14D-B23C-453F-BF4E-6893F58249C4}"/>
              </a:ext>
            </a:extLst>
          </p:cNvPr>
          <p:cNvSpPr/>
          <p:nvPr/>
        </p:nvSpPr>
        <p:spPr>
          <a:xfrm>
            <a:off x="1156181" y="1516974"/>
            <a:ext cx="306828" cy="31514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09B314C0-006C-481B-A1A2-411E507C9B39}"/>
              </a:ext>
            </a:extLst>
          </p:cNvPr>
          <p:cNvSpPr txBox="1"/>
          <p:nvPr/>
        </p:nvSpPr>
        <p:spPr>
          <a:xfrm>
            <a:off x="-7446" y="1565273"/>
            <a:ext cx="1219119" cy="646331"/>
          </a:xfrm>
          <a:prstGeom prst="rect">
            <a:avLst/>
          </a:prstGeom>
          <a:noFill/>
        </p:spPr>
        <p:txBody>
          <a:bodyPr wrap="square" rtlCol="0">
            <a:spAutoFit/>
          </a:bodyPr>
          <a:lstStyle/>
          <a:p>
            <a:r>
              <a:rPr lang="en-US" dirty="0">
                <a:solidFill>
                  <a:srgbClr val="FF0000"/>
                </a:solidFill>
              </a:rPr>
              <a:t>Connect Database</a:t>
            </a:r>
          </a:p>
        </p:txBody>
      </p:sp>
      <p:cxnSp>
        <p:nvCxnSpPr>
          <p:cNvPr id="31" name="Straight Arrow Connector 30">
            <a:extLst>
              <a:ext uri="{FF2B5EF4-FFF2-40B4-BE49-F238E27FC236}">
                <a16:creationId xmlns:a16="http://schemas.microsoft.com/office/drawing/2014/main" id="{59B7ECB4-B4AE-4581-ABDD-B3B029ED2F32}"/>
              </a:ext>
            </a:extLst>
          </p:cNvPr>
          <p:cNvCxnSpPr>
            <a:cxnSpLocks/>
          </p:cNvCxnSpPr>
          <p:nvPr/>
        </p:nvCxnSpPr>
        <p:spPr>
          <a:xfrm flipH="1">
            <a:off x="654082" y="1599255"/>
            <a:ext cx="452235" cy="2946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6677D4D7-48EA-4E50-9924-79901988FB44}"/>
              </a:ext>
            </a:extLst>
          </p:cNvPr>
          <p:cNvSpPr/>
          <p:nvPr/>
        </p:nvSpPr>
        <p:spPr>
          <a:xfrm>
            <a:off x="3520345" y="4498166"/>
            <a:ext cx="4947794" cy="140283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5" name="Straight Arrow Connector 34">
            <a:extLst>
              <a:ext uri="{FF2B5EF4-FFF2-40B4-BE49-F238E27FC236}">
                <a16:creationId xmlns:a16="http://schemas.microsoft.com/office/drawing/2014/main" id="{0EA53442-2689-43D2-9A2D-3E56C3C46AB5}"/>
              </a:ext>
            </a:extLst>
          </p:cNvPr>
          <p:cNvCxnSpPr>
            <a:cxnSpLocks/>
          </p:cNvCxnSpPr>
          <p:nvPr/>
        </p:nvCxnSpPr>
        <p:spPr>
          <a:xfrm flipV="1">
            <a:off x="8318580" y="4437586"/>
            <a:ext cx="530086" cy="49001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630DBE96-BF94-4289-B7F0-614963185DAD}"/>
              </a:ext>
            </a:extLst>
          </p:cNvPr>
          <p:cNvSpPr txBox="1"/>
          <p:nvPr/>
        </p:nvSpPr>
        <p:spPr>
          <a:xfrm>
            <a:off x="8787603" y="3558898"/>
            <a:ext cx="1595941" cy="923330"/>
          </a:xfrm>
          <a:prstGeom prst="rect">
            <a:avLst/>
          </a:prstGeom>
          <a:noFill/>
        </p:spPr>
        <p:txBody>
          <a:bodyPr wrap="square" rtlCol="0">
            <a:spAutoFit/>
          </a:bodyPr>
          <a:lstStyle/>
          <a:p>
            <a:r>
              <a:rPr lang="en-US" dirty="0">
                <a:solidFill>
                  <a:srgbClr val="FF0000"/>
                </a:solidFill>
              </a:rPr>
              <a:t>View, Results, Execution</a:t>
            </a:r>
          </a:p>
        </p:txBody>
      </p:sp>
      <p:sp>
        <p:nvSpPr>
          <p:cNvPr id="38" name="Oval 37">
            <a:extLst>
              <a:ext uri="{FF2B5EF4-FFF2-40B4-BE49-F238E27FC236}">
                <a16:creationId xmlns:a16="http://schemas.microsoft.com/office/drawing/2014/main" id="{C3A42155-9DE3-4E12-AB95-67541F20A92F}"/>
              </a:ext>
            </a:extLst>
          </p:cNvPr>
          <p:cNvSpPr/>
          <p:nvPr/>
        </p:nvSpPr>
        <p:spPr>
          <a:xfrm>
            <a:off x="1156181" y="4682594"/>
            <a:ext cx="1888033" cy="135470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Arrow Connector 39">
            <a:extLst>
              <a:ext uri="{FF2B5EF4-FFF2-40B4-BE49-F238E27FC236}">
                <a16:creationId xmlns:a16="http://schemas.microsoft.com/office/drawing/2014/main" id="{474E436C-9408-4D58-9B25-400B4FA6CD56}"/>
              </a:ext>
            </a:extLst>
          </p:cNvPr>
          <p:cNvCxnSpPr>
            <a:cxnSpLocks/>
          </p:cNvCxnSpPr>
          <p:nvPr/>
        </p:nvCxnSpPr>
        <p:spPr>
          <a:xfrm flipH="1">
            <a:off x="654082" y="5498127"/>
            <a:ext cx="389136" cy="5952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688D3B96-D322-4698-BD45-BF385367A17D}"/>
              </a:ext>
            </a:extLst>
          </p:cNvPr>
          <p:cNvSpPr txBox="1"/>
          <p:nvPr/>
        </p:nvSpPr>
        <p:spPr>
          <a:xfrm>
            <a:off x="37877" y="5541809"/>
            <a:ext cx="1433903" cy="646331"/>
          </a:xfrm>
          <a:prstGeom prst="rect">
            <a:avLst/>
          </a:prstGeom>
          <a:noFill/>
        </p:spPr>
        <p:txBody>
          <a:bodyPr wrap="square" rtlCol="0">
            <a:spAutoFit/>
          </a:bodyPr>
          <a:lstStyle/>
          <a:p>
            <a:r>
              <a:rPr lang="en-US" dirty="0">
                <a:solidFill>
                  <a:srgbClr val="FF0000"/>
                </a:solidFill>
              </a:rPr>
              <a:t>Project information</a:t>
            </a:r>
          </a:p>
        </p:txBody>
      </p:sp>
      <p:sp>
        <p:nvSpPr>
          <p:cNvPr id="49" name="Footer Placeholder 5">
            <a:extLst>
              <a:ext uri="{FF2B5EF4-FFF2-40B4-BE49-F238E27FC236}">
                <a16:creationId xmlns:a16="http://schemas.microsoft.com/office/drawing/2014/main" id="{1CCA65F1-4991-42C5-A3CA-5ED014BB80E3}"/>
              </a:ext>
            </a:extLst>
          </p:cNvPr>
          <p:cNvSpPr>
            <a:spLocks noGrp="1"/>
          </p:cNvSpPr>
          <p:nvPr>
            <p:ph type="ftr" sz="quarter" idx="11"/>
          </p:nvPr>
        </p:nvSpPr>
        <p:spPr>
          <a:xfrm>
            <a:off x="435868" y="6492875"/>
            <a:ext cx="11197991" cy="365125"/>
          </a:xfrm>
        </p:spPr>
        <p:txBody>
          <a:bodyPr/>
          <a:lstStyle/>
          <a:p>
            <a:pPr algn="r"/>
            <a:r>
              <a:rPr lang="en-US" dirty="0"/>
              <a:t>Vanessa Casillas (Graduate Fellow at QCL)</a:t>
            </a:r>
          </a:p>
        </p:txBody>
      </p:sp>
    </p:spTree>
    <p:extLst>
      <p:ext uri="{BB962C8B-B14F-4D97-AF65-F5344CB8AC3E}">
        <p14:creationId xmlns:p14="http://schemas.microsoft.com/office/powerpoint/2010/main" val="24664846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E63E9-CB1F-4579-B7A7-D2FEB7699C70}"/>
              </a:ext>
            </a:extLst>
          </p:cNvPr>
          <p:cNvSpPr>
            <a:spLocks noGrp="1"/>
          </p:cNvSpPr>
          <p:nvPr>
            <p:ph type="title"/>
          </p:nvPr>
        </p:nvSpPr>
        <p:spPr/>
        <p:txBody>
          <a:bodyPr/>
          <a:lstStyle/>
          <a:p>
            <a:r>
              <a:rPr lang="en-US" dirty="0"/>
              <a:t>Today’s Goals</a:t>
            </a:r>
          </a:p>
        </p:txBody>
      </p:sp>
      <p:sp>
        <p:nvSpPr>
          <p:cNvPr id="4" name="Text Placeholder 3">
            <a:extLst>
              <a:ext uri="{FF2B5EF4-FFF2-40B4-BE49-F238E27FC236}">
                <a16:creationId xmlns:a16="http://schemas.microsoft.com/office/drawing/2014/main" id="{397EB8D1-F930-413C-8327-BA51DC73456F}"/>
              </a:ext>
            </a:extLst>
          </p:cNvPr>
          <p:cNvSpPr>
            <a:spLocks noGrp="1"/>
          </p:cNvSpPr>
          <p:nvPr>
            <p:ph type="body" idx="1"/>
          </p:nvPr>
        </p:nvSpPr>
        <p:spPr/>
        <p:txBody>
          <a:bodyPr/>
          <a:lstStyle/>
          <a:p>
            <a:r>
              <a:rPr lang="en-US" dirty="0"/>
              <a:t>Whole - Big Picture</a:t>
            </a:r>
          </a:p>
        </p:txBody>
      </p:sp>
      <p:sp>
        <p:nvSpPr>
          <p:cNvPr id="3" name="Content Placeholder 2">
            <a:extLst>
              <a:ext uri="{FF2B5EF4-FFF2-40B4-BE49-F238E27FC236}">
                <a16:creationId xmlns:a16="http://schemas.microsoft.com/office/drawing/2014/main" id="{CB556380-5135-4EC0-B41E-A3955B37F482}"/>
              </a:ext>
            </a:extLst>
          </p:cNvPr>
          <p:cNvSpPr>
            <a:spLocks noGrp="1"/>
          </p:cNvSpPr>
          <p:nvPr>
            <p:ph sz="half" idx="2"/>
          </p:nvPr>
        </p:nvSpPr>
        <p:spPr/>
        <p:txBody>
          <a:bodyPr/>
          <a:lstStyle/>
          <a:p>
            <a:r>
              <a:rPr lang="en-US" dirty="0"/>
              <a:t>Be able to take any data set and import into your database</a:t>
            </a:r>
          </a:p>
          <a:p>
            <a:r>
              <a:rPr lang="en-US" dirty="0"/>
              <a:t>Be able to sort and look through your data set </a:t>
            </a:r>
          </a:p>
          <a:p>
            <a:r>
              <a:rPr lang="en-US" dirty="0"/>
              <a:t>Be able to create your own data set and input data</a:t>
            </a:r>
          </a:p>
          <a:p>
            <a:r>
              <a:rPr lang="en-US" dirty="0"/>
              <a:t>Be able to join data sets together</a:t>
            </a:r>
          </a:p>
        </p:txBody>
      </p:sp>
      <p:sp>
        <p:nvSpPr>
          <p:cNvPr id="5" name="Text Placeholder 4">
            <a:extLst>
              <a:ext uri="{FF2B5EF4-FFF2-40B4-BE49-F238E27FC236}">
                <a16:creationId xmlns:a16="http://schemas.microsoft.com/office/drawing/2014/main" id="{F42857EC-0563-4A74-9B20-10700EF892B2}"/>
              </a:ext>
            </a:extLst>
          </p:cNvPr>
          <p:cNvSpPr>
            <a:spLocks noGrp="1"/>
          </p:cNvSpPr>
          <p:nvPr>
            <p:ph type="body" sz="quarter" idx="3"/>
          </p:nvPr>
        </p:nvSpPr>
        <p:spPr/>
        <p:txBody>
          <a:bodyPr/>
          <a:lstStyle/>
          <a:p>
            <a:r>
              <a:rPr lang="en-US" dirty="0"/>
              <a:t>Parts – Small angles</a:t>
            </a:r>
          </a:p>
        </p:txBody>
      </p:sp>
      <p:sp>
        <p:nvSpPr>
          <p:cNvPr id="6" name="Content Placeholder 5">
            <a:extLst>
              <a:ext uri="{FF2B5EF4-FFF2-40B4-BE49-F238E27FC236}">
                <a16:creationId xmlns:a16="http://schemas.microsoft.com/office/drawing/2014/main" id="{84F6D007-B2AB-4542-AC8C-3092B5239017}"/>
              </a:ext>
            </a:extLst>
          </p:cNvPr>
          <p:cNvSpPr>
            <a:spLocks noGrp="1"/>
          </p:cNvSpPr>
          <p:nvPr>
            <p:ph sz="quarter" idx="4"/>
          </p:nvPr>
        </p:nvSpPr>
        <p:spPr/>
        <p:txBody>
          <a:bodyPr/>
          <a:lstStyle/>
          <a:p>
            <a:r>
              <a:rPr lang="en-US" dirty="0"/>
              <a:t>Use basic SQL commands</a:t>
            </a:r>
          </a:p>
          <a:p>
            <a:r>
              <a:rPr lang="en-US" dirty="0"/>
              <a:t>Understand the process of writing a query</a:t>
            </a:r>
          </a:p>
          <a:p>
            <a:r>
              <a:rPr lang="en-US" dirty="0"/>
              <a:t>Understand how data can be joined</a:t>
            </a:r>
          </a:p>
          <a:p>
            <a:r>
              <a:rPr lang="en-US" dirty="0"/>
              <a:t>Understand the behind the scenes of how the query is operating </a:t>
            </a:r>
          </a:p>
        </p:txBody>
      </p:sp>
      <p:sp>
        <p:nvSpPr>
          <p:cNvPr id="7" name="Footer Placeholder 5">
            <a:extLst>
              <a:ext uri="{FF2B5EF4-FFF2-40B4-BE49-F238E27FC236}">
                <a16:creationId xmlns:a16="http://schemas.microsoft.com/office/drawing/2014/main" id="{2A9FFC45-C641-4176-8595-F832B9A72BC5}"/>
              </a:ext>
            </a:extLst>
          </p:cNvPr>
          <p:cNvSpPr>
            <a:spLocks noGrp="1"/>
          </p:cNvSpPr>
          <p:nvPr>
            <p:ph type="ftr" sz="quarter" idx="11"/>
          </p:nvPr>
        </p:nvSpPr>
        <p:spPr>
          <a:xfrm>
            <a:off x="435868" y="6492875"/>
            <a:ext cx="11197991" cy="365125"/>
          </a:xfrm>
        </p:spPr>
        <p:txBody>
          <a:bodyPr/>
          <a:lstStyle/>
          <a:p>
            <a:pPr algn="r"/>
            <a:r>
              <a:rPr lang="en-US" dirty="0"/>
              <a:t>Vanessa Casillas (Graduate Fellow at QCL)</a:t>
            </a:r>
          </a:p>
        </p:txBody>
      </p:sp>
      <p:pic>
        <p:nvPicPr>
          <p:cNvPr id="9" name="Graphic 8" descr="Images with solid fill">
            <a:extLst>
              <a:ext uri="{FF2B5EF4-FFF2-40B4-BE49-F238E27FC236}">
                <a16:creationId xmlns:a16="http://schemas.microsoft.com/office/drawing/2014/main" id="{FFCBBC2B-2CB6-495A-8150-5A36490B2CC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5324" y="1404917"/>
            <a:ext cx="914400" cy="914400"/>
          </a:xfrm>
          <a:prstGeom prst="rect">
            <a:avLst/>
          </a:prstGeom>
        </p:spPr>
      </p:pic>
      <p:pic>
        <p:nvPicPr>
          <p:cNvPr id="11" name="Graphic 10" descr="Polaroid Pictures outline">
            <a:extLst>
              <a:ext uri="{FF2B5EF4-FFF2-40B4-BE49-F238E27FC236}">
                <a16:creationId xmlns:a16="http://schemas.microsoft.com/office/drawing/2014/main" id="{8858EE59-996C-4FA5-B69F-04163CCDDCA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975668" y="1415652"/>
            <a:ext cx="914400" cy="914400"/>
          </a:xfrm>
          <a:prstGeom prst="rect">
            <a:avLst/>
          </a:prstGeom>
        </p:spPr>
      </p:pic>
    </p:spTree>
    <p:extLst>
      <p:ext uri="{BB962C8B-B14F-4D97-AF65-F5344CB8AC3E}">
        <p14:creationId xmlns:p14="http://schemas.microsoft.com/office/powerpoint/2010/main" val="191639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8009F2-7292-4E8D-9B2E-9CECFC4C8B50}"/>
              </a:ext>
            </a:extLst>
          </p:cNvPr>
          <p:cNvSpPr>
            <a:spLocks noGrp="1"/>
          </p:cNvSpPr>
          <p:nvPr>
            <p:ph type="title"/>
          </p:nvPr>
        </p:nvSpPr>
        <p:spPr>
          <a:xfrm>
            <a:off x="676745" y="609600"/>
            <a:ext cx="6432615" cy="1320800"/>
          </a:xfrm>
        </p:spPr>
        <p:txBody>
          <a:bodyPr anchor="ctr">
            <a:normAutofit/>
          </a:bodyPr>
          <a:lstStyle/>
          <a:p>
            <a:r>
              <a:rPr lang="en-US" dirty="0"/>
              <a:t>Today’s Data</a:t>
            </a:r>
          </a:p>
        </p:txBody>
      </p:sp>
      <p:sp>
        <p:nvSpPr>
          <p:cNvPr id="3" name="Content Placeholder 2">
            <a:extLst>
              <a:ext uri="{FF2B5EF4-FFF2-40B4-BE49-F238E27FC236}">
                <a16:creationId xmlns:a16="http://schemas.microsoft.com/office/drawing/2014/main" id="{8A8ED1DD-0A3D-46D9-8BF6-AC155CEC68DD}"/>
              </a:ext>
            </a:extLst>
          </p:cNvPr>
          <p:cNvSpPr>
            <a:spLocks noGrp="1"/>
          </p:cNvSpPr>
          <p:nvPr>
            <p:ph idx="1"/>
          </p:nvPr>
        </p:nvSpPr>
        <p:spPr>
          <a:xfrm>
            <a:off x="685167" y="2160589"/>
            <a:ext cx="8486542" cy="3560733"/>
          </a:xfrm>
        </p:spPr>
        <p:txBody>
          <a:bodyPr>
            <a:normAutofit fontScale="77500" lnSpcReduction="20000"/>
          </a:bodyPr>
          <a:lstStyle/>
          <a:p>
            <a:r>
              <a:rPr lang="en-US" b="0" i="0" u="none" strike="noStrike" baseline="0" dirty="0">
                <a:latin typeface="Century Gothic" panose="020B0502020202020204" pitchFamily="34" charset="0"/>
              </a:rPr>
              <a:t>Modified datasets for workshop (4 files total)</a:t>
            </a:r>
            <a:endParaRPr lang="en-US" b="1" dirty="0"/>
          </a:p>
          <a:p>
            <a:r>
              <a:rPr lang="en-US" b="1" dirty="0"/>
              <a:t>State Crime CSV File</a:t>
            </a:r>
          </a:p>
          <a:p>
            <a:pPr lvl="1"/>
            <a:r>
              <a:rPr lang="en-US" b="1" dirty="0"/>
              <a:t>state_crime.csv</a:t>
            </a:r>
          </a:p>
          <a:p>
            <a:pPr lvl="1"/>
            <a:r>
              <a:rPr lang="en-US" dirty="0"/>
              <a:t>information on the crime rates and totals for states across the United States for a wide range of years</a:t>
            </a:r>
          </a:p>
          <a:p>
            <a:pPr lvl="1"/>
            <a:r>
              <a:rPr lang="en-US" dirty="0"/>
              <a:t>reports go from 1960 to 2019 (only used 2010, 2014 and 2019)</a:t>
            </a:r>
            <a:endParaRPr lang="en-US" b="1" dirty="0"/>
          </a:p>
          <a:p>
            <a:pPr lvl="1"/>
            <a:r>
              <a:rPr lang="en-US" b="0" i="0" u="none" strike="noStrike" baseline="0" dirty="0">
                <a:latin typeface="Century Gothic" panose="020B0502020202020204" pitchFamily="34" charset="0"/>
              </a:rPr>
              <a:t>https://corgis-edu.github.io/corgis/csv/state_crime/ </a:t>
            </a:r>
          </a:p>
          <a:p>
            <a:r>
              <a:rPr lang="en-US" b="1" dirty="0"/>
              <a:t>State Demographics CSV and SQL Files</a:t>
            </a:r>
          </a:p>
          <a:p>
            <a:pPr lvl="1"/>
            <a:r>
              <a:rPr lang="en-US" b="1" dirty="0" err="1"/>
              <a:t>state_computer_data.sql</a:t>
            </a:r>
            <a:r>
              <a:rPr lang="en-US" b="1" dirty="0"/>
              <a:t>, state_workforce.csv, </a:t>
            </a:r>
            <a:r>
              <a:rPr lang="en-US" b="1" dirty="0" err="1"/>
              <a:t>state_people.sql</a:t>
            </a:r>
            <a:endParaRPr lang="en-US" b="1" dirty="0"/>
          </a:p>
          <a:p>
            <a:pPr lvl="1"/>
            <a:r>
              <a:rPr lang="en-US" dirty="0"/>
              <a:t>summarized information obtained about states in the United States from 2015 through 2019 through the United States Census Bureau</a:t>
            </a:r>
          </a:p>
          <a:p>
            <a:pPr lvl="1"/>
            <a:r>
              <a:rPr lang="en-US" dirty="0"/>
              <a:t>just the summarized data as of 2019</a:t>
            </a:r>
            <a:endParaRPr lang="en-US" b="1" dirty="0"/>
          </a:p>
          <a:p>
            <a:pPr lvl="1"/>
            <a:r>
              <a:rPr lang="en-US" b="0" i="0" u="none" strike="noStrike" baseline="0" dirty="0">
                <a:latin typeface="Century Gothic" panose="020B0502020202020204" pitchFamily="34" charset="0"/>
              </a:rPr>
              <a:t>https://corgis-edu.github.io/corgis/csv/state_demographics/</a:t>
            </a:r>
          </a:p>
          <a:p>
            <a:endParaRPr lang="en-US" dirty="0"/>
          </a:p>
        </p:txBody>
      </p:sp>
      <p:sp>
        <p:nvSpPr>
          <p:cNvPr id="7" name="TextBox 6">
            <a:extLst>
              <a:ext uri="{FF2B5EF4-FFF2-40B4-BE49-F238E27FC236}">
                <a16:creationId xmlns:a16="http://schemas.microsoft.com/office/drawing/2014/main" id="{8B118AD1-E10F-40E2-BF40-927E71EE268F}"/>
              </a:ext>
            </a:extLst>
          </p:cNvPr>
          <p:cNvSpPr txBox="1"/>
          <p:nvPr/>
        </p:nvSpPr>
        <p:spPr>
          <a:xfrm>
            <a:off x="6746174" y="5490490"/>
            <a:ext cx="2187121" cy="230832"/>
          </a:xfrm>
          <a:prstGeom prst="rect">
            <a:avLst/>
          </a:prstGeom>
          <a:noFill/>
        </p:spPr>
        <p:txBody>
          <a:bodyPr wrap="square">
            <a:spAutoFit/>
          </a:bodyPr>
          <a:lstStyle/>
          <a:p>
            <a:r>
              <a:rPr lang="en-US" sz="900" dirty="0"/>
              <a:t>https://corgis-edu.github.io/corgis/</a:t>
            </a:r>
          </a:p>
        </p:txBody>
      </p:sp>
      <p:sp>
        <p:nvSpPr>
          <p:cNvPr id="12" name="Footer Placeholder 5">
            <a:extLst>
              <a:ext uri="{FF2B5EF4-FFF2-40B4-BE49-F238E27FC236}">
                <a16:creationId xmlns:a16="http://schemas.microsoft.com/office/drawing/2014/main" id="{7BBE6B1A-D867-4267-98EC-AC49D36FCD4D}"/>
              </a:ext>
            </a:extLst>
          </p:cNvPr>
          <p:cNvSpPr>
            <a:spLocks noGrp="1"/>
          </p:cNvSpPr>
          <p:nvPr>
            <p:ph type="ftr" sz="quarter" idx="11"/>
          </p:nvPr>
        </p:nvSpPr>
        <p:spPr>
          <a:xfrm>
            <a:off x="435868" y="6492875"/>
            <a:ext cx="11197991" cy="365125"/>
          </a:xfrm>
        </p:spPr>
        <p:txBody>
          <a:bodyPr/>
          <a:lstStyle/>
          <a:p>
            <a:pPr algn="r"/>
            <a:r>
              <a:rPr lang="en-US" dirty="0"/>
              <a:t>Vanessa Casillas (Graduate Fellow at QCL)</a:t>
            </a:r>
          </a:p>
        </p:txBody>
      </p:sp>
      <p:pic>
        <p:nvPicPr>
          <p:cNvPr id="13" name="Graphic 12" descr="Table outline">
            <a:extLst>
              <a:ext uri="{FF2B5EF4-FFF2-40B4-BE49-F238E27FC236}">
                <a16:creationId xmlns:a16="http://schemas.microsoft.com/office/drawing/2014/main" id="{2F6874AE-4104-404E-9733-F3C1C98660D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76746" y="1401777"/>
            <a:ext cx="914400" cy="914400"/>
          </a:xfrm>
          <a:prstGeom prst="rect">
            <a:avLst/>
          </a:prstGeom>
        </p:spPr>
      </p:pic>
    </p:spTree>
    <p:extLst>
      <p:ext uri="{BB962C8B-B14F-4D97-AF65-F5344CB8AC3E}">
        <p14:creationId xmlns:p14="http://schemas.microsoft.com/office/powerpoint/2010/main" val="24715094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B971E0E-6717-4EDB-A19C-D3A01F12FEF7}"/>
              </a:ext>
            </a:extLst>
          </p:cNvPr>
          <p:cNvPicPr>
            <a:picLocks noChangeAspect="1"/>
          </p:cNvPicPr>
          <p:nvPr/>
        </p:nvPicPr>
        <p:blipFill rotWithShape="1">
          <a:blip r:embed="rId3"/>
          <a:srcRect l="3284" t="23103" r="5807"/>
          <a:stretch/>
        </p:blipFill>
        <p:spPr>
          <a:xfrm>
            <a:off x="20" y="10"/>
            <a:ext cx="12191980" cy="6857990"/>
          </a:xfrm>
          <a:prstGeom prst="rect">
            <a:avLst/>
          </a:prstGeom>
        </p:spPr>
      </p:pic>
      <p:sp>
        <p:nvSpPr>
          <p:cNvPr id="2" name="Title 1">
            <a:extLst>
              <a:ext uri="{FF2B5EF4-FFF2-40B4-BE49-F238E27FC236}">
                <a16:creationId xmlns:a16="http://schemas.microsoft.com/office/drawing/2014/main" id="{D8274EE2-56B8-1F46-9C50-8DE61E8CB0EC}"/>
              </a:ext>
            </a:extLst>
          </p:cNvPr>
          <p:cNvSpPr>
            <a:spLocks noGrp="1"/>
          </p:cNvSpPr>
          <p:nvPr>
            <p:ph type="title"/>
          </p:nvPr>
        </p:nvSpPr>
        <p:spPr>
          <a:xfrm>
            <a:off x="404553" y="3091928"/>
            <a:ext cx="9078562" cy="2387600"/>
          </a:xfrm>
        </p:spPr>
        <p:txBody>
          <a:bodyPr vert="horz" lIns="91440" tIns="45720" rIns="91440" bIns="45720" rtlCol="0" anchor="b">
            <a:normAutofit/>
          </a:bodyPr>
          <a:lstStyle/>
          <a:p>
            <a:r>
              <a:rPr lang="en-US" sz="6600" b="1" dirty="0"/>
              <a:t>Basic SQL Commands</a:t>
            </a:r>
            <a:br>
              <a:rPr lang="en-US" sz="6600" b="1" dirty="0"/>
            </a:br>
            <a:r>
              <a:rPr lang="en-US" sz="6600" b="1" dirty="0"/>
              <a:t>Hands-on </a:t>
            </a:r>
            <a:endParaRPr lang="en-US" sz="6600" dirty="0"/>
          </a:p>
        </p:txBody>
      </p:sp>
      <p:sp>
        <p:nvSpPr>
          <p:cNvPr id="8" name="Footer Placeholder 5">
            <a:extLst>
              <a:ext uri="{FF2B5EF4-FFF2-40B4-BE49-F238E27FC236}">
                <a16:creationId xmlns:a16="http://schemas.microsoft.com/office/drawing/2014/main" id="{BA14C8D7-A44C-4FFD-9C7D-3F47438EA24F}"/>
              </a:ext>
            </a:extLst>
          </p:cNvPr>
          <p:cNvSpPr>
            <a:spLocks noGrp="1"/>
          </p:cNvSpPr>
          <p:nvPr>
            <p:ph type="ftr" sz="quarter" idx="11"/>
          </p:nvPr>
        </p:nvSpPr>
        <p:spPr>
          <a:xfrm>
            <a:off x="435868" y="6492875"/>
            <a:ext cx="11197991" cy="365125"/>
          </a:xfrm>
        </p:spPr>
        <p:txBody>
          <a:bodyPr/>
          <a:lstStyle/>
          <a:p>
            <a:pPr algn="r"/>
            <a:r>
              <a:rPr lang="en-US" dirty="0"/>
              <a:t>Vanessa Casillas (Graduate Fellow at QCL)</a:t>
            </a:r>
          </a:p>
        </p:txBody>
      </p:sp>
    </p:spTree>
    <p:extLst>
      <p:ext uri="{BB962C8B-B14F-4D97-AF65-F5344CB8AC3E}">
        <p14:creationId xmlns:p14="http://schemas.microsoft.com/office/powerpoint/2010/main" val="2043117320"/>
      </p:ext>
    </p:extLst>
  </p:cSld>
  <p:clrMapOvr>
    <a:overrideClrMapping bg1="dk1" tx1="lt1" bg2="dk2" tx2="lt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AFC009-6268-4C49-B15A-EE340DD2D7C0}"/>
              </a:ext>
            </a:extLst>
          </p:cNvPr>
          <p:cNvSpPr>
            <a:spLocks noGrp="1"/>
          </p:cNvSpPr>
          <p:nvPr>
            <p:ph type="title"/>
          </p:nvPr>
        </p:nvSpPr>
        <p:spPr/>
        <p:txBody>
          <a:bodyPr/>
          <a:lstStyle/>
          <a:p>
            <a:r>
              <a:rPr lang="en-US" dirty="0"/>
              <a:t>Hands-on Agenda</a:t>
            </a:r>
          </a:p>
        </p:txBody>
      </p:sp>
      <p:sp>
        <p:nvSpPr>
          <p:cNvPr id="3" name="Content Placeholder 2">
            <a:extLst>
              <a:ext uri="{FF2B5EF4-FFF2-40B4-BE49-F238E27FC236}">
                <a16:creationId xmlns:a16="http://schemas.microsoft.com/office/drawing/2014/main" id="{3E235669-FAFC-48DC-AA58-2DDBF0897029}"/>
              </a:ext>
            </a:extLst>
          </p:cNvPr>
          <p:cNvSpPr>
            <a:spLocks noGrp="1"/>
          </p:cNvSpPr>
          <p:nvPr>
            <p:ph idx="1"/>
          </p:nvPr>
        </p:nvSpPr>
        <p:spPr/>
        <p:txBody>
          <a:bodyPr>
            <a:normAutofit/>
          </a:bodyPr>
          <a:lstStyle/>
          <a:p>
            <a:r>
              <a:rPr lang="en-US" dirty="0">
                <a:solidFill>
                  <a:srgbClr val="404040"/>
                </a:solidFill>
                <a:latin typeface="Century Gothic" panose="020B0502020202020204" pitchFamily="34" charset="0"/>
              </a:rPr>
              <a:t>Import</a:t>
            </a:r>
            <a:r>
              <a:rPr lang="en-US" sz="1800" b="0" i="0" u="none" strike="noStrike" baseline="0" dirty="0">
                <a:solidFill>
                  <a:srgbClr val="404040"/>
                </a:solidFill>
                <a:latin typeface="Century Gothic" panose="020B0502020202020204" pitchFamily="34" charset="0"/>
              </a:rPr>
              <a:t> a data table called </a:t>
            </a:r>
            <a:r>
              <a:rPr lang="en-US" sz="1800" b="1" i="0" u="none" strike="noStrike" baseline="0" dirty="0" err="1">
                <a:solidFill>
                  <a:srgbClr val="404040"/>
                </a:solidFill>
                <a:latin typeface="Century Gothic" panose="020B0502020202020204" pitchFamily="34" charset="0"/>
              </a:rPr>
              <a:t>state_crime</a:t>
            </a:r>
            <a:r>
              <a:rPr lang="en-US" sz="1800" b="1" i="0" u="none" strike="noStrike" baseline="0" dirty="0">
                <a:solidFill>
                  <a:srgbClr val="404040"/>
                </a:solidFill>
                <a:latin typeface="Century Gothic" panose="020B0502020202020204" pitchFamily="34" charset="0"/>
              </a:rPr>
              <a:t> </a:t>
            </a:r>
          </a:p>
          <a:p>
            <a:r>
              <a:rPr lang="en-US" sz="1800" b="0" i="0" u="none" strike="noStrike" baseline="0" dirty="0">
                <a:solidFill>
                  <a:srgbClr val="404040"/>
                </a:solidFill>
                <a:latin typeface="Century Gothic" panose="020B0502020202020204" pitchFamily="34" charset="0"/>
              </a:rPr>
              <a:t>Query using the </a:t>
            </a:r>
            <a:r>
              <a:rPr lang="en-US" sz="1800" b="1" i="0" u="none" strike="noStrike" baseline="0" dirty="0">
                <a:solidFill>
                  <a:srgbClr val="404040"/>
                </a:solidFill>
                <a:latin typeface="Century Gothic" panose="020B0502020202020204" pitchFamily="34" charset="0"/>
              </a:rPr>
              <a:t>SELECT</a:t>
            </a:r>
            <a:r>
              <a:rPr lang="en-US" sz="1800" b="0" i="0" u="none" strike="noStrike" baseline="0" dirty="0">
                <a:solidFill>
                  <a:srgbClr val="404040"/>
                </a:solidFill>
                <a:latin typeface="Century Gothic" panose="020B0502020202020204" pitchFamily="34" charset="0"/>
              </a:rPr>
              <a:t> statement with </a:t>
            </a:r>
            <a:r>
              <a:rPr lang="en-US" sz="1800" b="1" i="0" u="none" strike="noStrike" baseline="0" dirty="0">
                <a:solidFill>
                  <a:srgbClr val="404040"/>
                </a:solidFill>
                <a:latin typeface="Century Gothic" panose="020B0502020202020204" pitchFamily="34" charset="0"/>
              </a:rPr>
              <a:t>*</a:t>
            </a:r>
          </a:p>
          <a:p>
            <a:r>
              <a:rPr lang="en-US" sz="1800" b="0" i="0" u="none" strike="noStrike" baseline="0" dirty="0">
                <a:solidFill>
                  <a:srgbClr val="404040"/>
                </a:solidFill>
                <a:latin typeface="Century Gothic" panose="020B0502020202020204" pitchFamily="34" charset="0"/>
              </a:rPr>
              <a:t>Filter </a:t>
            </a:r>
            <a:r>
              <a:rPr lang="en-US" dirty="0">
                <a:solidFill>
                  <a:srgbClr val="404040"/>
                </a:solidFill>
                <a:latin typeface="Century Gothic" panose="020B0502020202020204" pitchFamily="34" charset="0"/>
              </a:rPr>
              <a:t>a </a:t>
            </a:r>
            <a:r>
              <a:rPr lang="en-US" sz="1800" b="0" i="0" u="none" strike="noStrike" baseline="0" dirty="0">
                <a:solidFill>
                  <a:srgbClr val="404040"/>
                </a:solidFill>
                <a:latin typeface="Century Gothic" panose="020B0502020202020204" pitchFamily="34" charset="0"/>
              </a:rPr>
              <a:t>query using the </a:t>
            </a:r>
            <a:r>
              <a:rPr lang="en-US" sz="1800" b="1" i="0" u="none" strike="noStrike" baseline="0" dirty="0">
                <a:solidFill>
                  <a:srgbClr val="404040"/>
                </a:solidFill>
                <a:latin typeface="Century Gothic" panose="020B0502020202020204" pitchFamily="34" charset="0"/>
              </a:rPr>
              <a:t>WHERE</a:t>
            </a:r>
            <a:r>
              <a:rPr lang="en-US" sz="1800" b="0" i="0" u="none" strike="noStrike" baseline="0" dirty="0">
                <a:solidFill>
                  <a:srgbClr val="404040"/>
                </a:solidFill>
                <a:latin typeface="Century Gothic" panose="020B0502020202020204" pitchFamily="34" charset="0"/>
              </a:rPr>
              <a:t> clause and </a:t>
            </a:r>
            <a:r>
              <a:rPr lang="en-US" sz="1800" b="1" i="0" u="none" strike="noStrike" baseline="0" dirty="0">
                <a:solidFill>
                  <a:srgbClr val="404040"/>
                </a:solidFill>
                <a:latin typeface="Century Gothic" panose="020B0502020202020204" pitchFamily="34" charset="0"/>
              </a:rPr>
              <a:t>ORDER BY</a:t>
            </a:r>
          </a:p>
          <a:p>
            <a:r>
              <a:rPr lang="en-US" sz="1800" b="0" i="0" u="none" strike="noStrike" baseline="0" dirty="0">
                <a:solidFill>
                  <a:srgbClr val="404040"/>
                </a:solidFill>
                <a:latin typeface="Century Gothic" panose="020B0502020202020204" pitchFamily="34" charset="0"/>
              </a:rPr>
              <a:t>Create data table called </a:t>
            </a:r>
            <a:r>
              <a:rPr lang="en-US" sz="1800" b="1" i="0" u="none" strike="noStrike" baseline="0" dirty="0" err="1">
                <a:solidFill>
                  <a:srgbClr val="404040"/>
                </a:solidFill>
                <a:latin typeface="Century Gothic" panose="020B0502020202020204" pitchFamily="34" charset="0"/>
              </a:rPr>
              <a:t>state_computer_data</a:t>
            </a:r>
            <a:endParaRPr lang="en-US" sz="1800" b="1" i="0" u="none" strike="noStrike" baseline="0" dirty="0">
              <a:solidFill>
                <a:srgbClr val="404040"/>
              </a:solidFill>
              <a:latin typeface="Century Gothic" panose="020B0502020202020204" pitchFamily="34" charset="0"/>
            </a:endParaRPr>
          </a:p>
          <a:p>
            <a:r>
              <a:rPr lang="en-US" sz="1800" b="0" i="0" u="none" strike="noStrike" baseline="0" dirty="0">
                <a:solidFill>
                  <a:srgbClr val="404040"/>
                </a:solidFill>
                <a:latin typeface="Century Gothic" panose="020B0502020202020204" pitchFamily="34" charset="0"/>
              </a:rPr>
              <a:t>Insert </a:t>
            </a:r>
            <a:r>
              <a:rPr lang="en-US" sz="1800" b="1" i="0" u="none" strike="noStrike" baseline="0" dirty="0" err="1">
                <a:solidFill>
                  <a:srgbClr val="404040"/>
                </a:solidFill>
                <a:latin typeface="Century Gothic" panose="020B0502020202020204" pitchFamily="34" charset="0"/>
              </a:rPr>
              <a:t>state_computer_data</a:t>
            </a:r>
            <a:r>
              <a:rPr lang="en-US" sz="1800" b="0" i="0" u="none" strike="noStrike" baseline="0" dirty="0">
                <a:solidFill>
                  <a:srgbClr val="404040"/>
                </a:solidFill>
                <a:latin typeface="Century Gothic" panose="020B0502020202020204" pitchFamily="34" charset="0"/>
              </a:rPr>
              <a:t> from </a:t>
            </a:r>
            <a:r>
              <a:rPr lang="en-US" sz="1800" b="1" i="0" u="none" strike="noStrike" baseline="0" dirty="0" err="1">
                <a:solidFill>
                  <a:srgbClr val="404040"/>
                </a:solidFill>
                <a:latin typeface="Century Gothic" panose="020B0502020202020204" pitchFamily="34" charset="0"/>
              </a:rPr>
              <a:t>sql</a:t>
            </a:r>
            <a:r>
              <a:rPr lang="en-US" sz="1800" b="1" i="0" u="none" strike="noStrike" baseline="0" dirty="0">
                <a:solidFill>
                  <a:srgbClr val="404040"/>
                </a:solidFill>
                <a:latin typeface="Century Gothic" panose="020B0502020202020204" pitchFamily="34" charset="0"/>
              </a:rPr>
              <a:t> file</a:t>
            </a:r>
          </a:p>
          <a:p>
            <a:r>
              <a:rPr lang="en-US" sz="1800" b="0" i="0" u="none" strike="noStrike" baseline="0" dirty="0">
                <a:solidFill>
                  <a:srgbClr val="404040"/>
                </a:solidFill>
                <a:latin typeface="Century Gothic" panose="020B0502020202020204" pitchFamily="34" charset="0"/>
              </a:rPr>
              <a:t>Relate the two tables using the </a:t>
            </a:r>
            <a:r>
              <a:rPr lang="en-US" sz="1800" b="1" i="0" u="none" strike="noStrike" baseline="0" dirty="0">
                <a:solidFill>
                  <a:srgbClr val="404040"/>
                </a:solidFill>
                <a:latin typeface="Century Gothic" panose="020B0502020202020204" pitchFamily="34" charset="0"/>
              </a:rPr>
              <a:t>JOIN</a:t>
            </a:r>
            <a:r>
              <a:rPr lang="en-US" sz="1800" b="0" i="0" u="none" strike="noStrike" baseline="0" dirty="0">
                <a:solidFill>
                  <a:srgbClr val="404040"/>
                </a:solidFill>
                <a:latin typeface="Century Gothic" panose="020B0502020202020204" pitchFamily="34" charset="0"/>
              </a:rPr>
              <a:t> connector make </a:t>
            </a:r>
            <a:r>
              <a:rPr lang="en-US" sz="1800" b="1" i="0" u="none" strike="noStrike" baseline="0" dirty="0">
                <a:solidFill>
                  <a:srgbClr val="404040"/>
                </a:solidFill>
                <a:latin typeface="Century Gothic" panose="020B0502020202020204" pitchFamily="34" charset="0"/>
              </a:rPr>
              <a:t>Alias</a:t>
            </a:r>
          </a:p>
          <a:p>
            <a:r>
              <a:rPr lang="en-US" dirty="0">
                <a:solidFill>
                  <a:srgbClr val="404040"/>
                </a:solidFill>
                <a:latin typeface="Century Gothic" panose="020B0502020202020204" pitchFamily="34" charset="0"/>
              </a:rPr>
              <a:t>Use </a:t>
            </a:r>
            <a:r>
              <a:rPr lang="en-US" b="1" dirty="0">
                <a:solidFill>
                  <a:srgbClr val="404040"/>
                </a:solidFill>
                <a:latin typeface="Century Gothic" panose="020B0502020202020204" pitchFamily="34" charset="0"/>
              </a:rPr>
              <a:t>Group by </a:t>
            </a:r>
            <a:r>
              <a:rPr lang="en-US" dirty="0">
                <a:solidFill>
                  <a:srgbClr val="404040"/>
                </a:solidFill>
                <a:latin typeface="Century Gothic" panose="020B0502020202020204" pitchFamily="34" charset="0"/>
              </a:rPr>
              <a:t>to look sort the data set</a:t>
            </a:r>
            <a:endParaRPr lang="en-US" sz="1800" i="0" u="none" strike="noStrike" baseline="0" dirty="0">
              <a:solidFill>
                <a:srgbClr val="404040"/>
              </a:solidFill>
              <a:latin typeface="Century Gothic" panose="020B0502020202020204" pitchFamily="34" charset="0"/>
            </a:endParaRPr>
          </a:p>
          <a:p>
            <a:r>
              <a:rPr lang="en-US" sz="1800" b="0" i="0" u="none" strike="noStrike" baseline="0" dirty="0">
                <a:solidFill>
                  <a:srgbClr val="404040"/>
                </a:solidFill>
                <a:latin typeface="Century Gothic" panose="020B0502020202020204" pitchFamily="34" charset="0"/>
              </a:rPr>
              <a:t>T</a:t>
            </a:r>
            <a:r>
              <a:rPr lang="en-US" dirty="0">
                <a:solidFill>
                  <a:srgbClr val="404040"/>
                </a:solidFill>
                <a:latin typeface="Century Gothic" panose="020B0502020202020204" pitchFamily="34" charset="0"/>
              </a:rPr>
              <a:t>hroughout the workshop: Activities involving files named </a:t>
            </a:r>
            <a:r>
              <a:rPr lang="en-US" b="1" dirty="0" err="1">
                <a:solidFill>
                  <a:srgbClr val="404040"/>
                </a:solidFill>
                <a:latin typeface="Century Gothic" panose="020B0502020202020204" pitchFamily="34" charset="0"/>
              </a:rPr>
              <a:t>state_workforce</a:t>
            </a:r>
            <a:r>
              <a:rPr lang="en-US" b="1" dirty="0">
                <a:solidFill>
                  <a:srgbClr val="404040"/>
                </a:solidFill>
                <a:latin typeface="Century Gothic" panose="020B0502020202020204" pitchFamily="34" charset="0"/>
              </a:rPr>
              <a:t> </a:t>
            </a:r>
            <a:r>
              <a:rPr lang="en-US" dirty="0">
                <a:solidFill>
                  <a:srgbClr val="404040"/>
                </a:solidFill>
                <a:latin typeface="Century Gothic" panose="020B0502020202020204" pitchFamily="34" charset="0"/>
              </a:rPr>
              <a:t>and </a:t>
            </a:r>
            <a:r>
              <a:rPr lang="en-US" b="1" dirty="0" err="1">
                <a:solidFill>
                  <a:srgbClr val="404040"/>
                </a:solidFill>
                <a:latin typeface="Century Gothic" panose="020B0502020202020204" pitchFamily="34" charset="0"/>
              </a:rPr>
              <a:t>state_people</a:t>
            </a:r>
            <a:endParaRPr lang="en-US" b="1" dirty="0">
              <a:solidFill>
                <a:srgbClr val="404040"/>
              </a:solidFill>
              <a:latin typeface="Century Gothic" panose="020B0502020202020204" pitchFamily="34" charset="0"/>
            </a:endParaRPr>
          </a:p>
          <a:p>
            <a:pPr marL="0" indent="0">
              <a:buNone/>
            </a:pPr>
            <a:endParaRPr lang="en-US" sz="1800" b="1" i="0" u="none" strike="noStrike" baseline="0" dirty="0">
              <a:solidFill>
                <a:srgbClr val="404040"/>
              </a:solidFill>
              <a:latin typeface="Century Gothic" panose="020B0502020202020204" pitchFamily="34" charset="0"/>
            </a:endParaRPr>
          </a:p>
        </p:txBody>
      </p:sp>
      <p:sp>
        <p:nvSpPr>
          <p:cNvPr id="8" name="Footer Placeholder 5">
            <a:extLst>
              <a:ext uri="{FF2B5EF4-FFF2-40B4-BE49-F238E27FC236}">
                <a16:creationId xmlns:a16="http://schemas.microsoft.com/office/drawing/2014/main" id="{2A9F83FA-322D-49FD-9015-1FCB4FD8663D}"/>
              </a:ext>
            </a:extLst>
          </p:cNvPr>
          <p:cNvSpPr>
            <a:spLocks noGrp="1"/>
          </p:cNvSpPr>
          <p:nvPr>
            <p:ph type="ftr" sz="quarter" idx="11"/>
          </p:nvPr>
        </p:nvSpPr>
        <p:spPr>
          <a:xfrm>
            <a:off x="435868" y="6492875"/>
            <a:ext cx="11197991" cy="365125"/>
          </a:xfrm>
        </p:spPr>
        <p:txBody>
          <a:bodyPr/>
          <a:lstStyle/>
          <a:p>
            <a:pPr algn="r"/>
            <a:r>
              <a:rPr lang="en-US" dirty="0"/>
              <a:t>Vanessa Casillas (Graduate Fellow at QCL)</a:t>
            </a:r>
          </a:p>
        </p:txBody>
      </p:sp>
    </p:spTree>
    <p:extLst>
      <p:ext uri="{BB962C8B-B14F-4D97-AF65-F5344CB8AC3E}">
        <p14:creationId xmlns:p14="http://schemas.microsoft.com/office/powerpoint/2010/main" val="16211651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47" name="Group 34">
            <a:extLst>
              <a:ext uri="{FF2B5EF4-FFF2-40B4-BE49-F238E27FC236}">
                <a16:creationId xmlns:a16="http://schemas.microsoft.com/office/drawing/2014/main" id="{90A61547-2555-4DE2-A37F-A53E549174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36" name="Straight Connector 35">
              <a:extLst>
                <a:ext uri="{FF2B5EF4-FFF2-40B4-BE49-F238E27FC236}">
                  <a16:creationId xmlns:a16="http://schemas.microsoft.com/office/drawing/2014/main" id="{5C2447E0-8F0D-479C-94E4-82BC8EB68C0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1F943397-DCDD-44CB-BBA9-9510B7698DD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38" name="Rectangle 23">
              <a:extLst>
                <a:ext uri="{FF2B5EF4-FFF2-40B4-BE49-F238E27FC236}">
                  <a16:creationId xmlns:a16="http://schemas.microsoft.com/office/drawing/2014/main" id="{E2630ADC-31DB-4C48-AC4A-DAAE5A7B8E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9" name="Rectangle 25">
              <a:extLst>
                <a:ext uri="{FF2B5EF4-FFF2-40B4-BE49-F238E27FC236}">
                  <a16:creationId xmlns:a16="http://schemas.microsoft.com/office/drawing/2014/main" id="{2CA5C44E-F54E-47E0-8989-4D8686B33C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0" name="Isosceles Triangle 39">
              <a:extLst>
                <a:ext uri="{FF2B5EF4-FFF2-40B4-BE49-F238E27FC236}">
                  <a16:creationId xmlns:a16="http://schemas.microsoft.com/office/drawing/2014/main" id="{FF54E15E-830B-4375-A239-4C51954DEA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41" name="Rectangle 27">
              <a:extLst>
                <a:ext uri="{FF2B5EF4-FFF2-40B4-BE49-F238E27FC236}">
                  <a16:creationId xmlns:a16="http://schemas.microsoft.com/office/drawing/2014/main" id="{CB37E322-FF7E-4872-BD6B-50A48CBEA5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2" name="Rectangle 28">
              <a:extLst>
                <a:ext uri="{FF2B5EF4-FFF2-40B4-BE49-F238E27FC236}">
                  <a16:creationId xmlns:a16="http://schemas.microsoft.com/office/drawing/2014/main" id="{710D0C1E-D2F8-45B2-AE14-1AC8E976F7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3" name="Rectangle 29">
              <a:extLst>
                <a:ext uri="{FF2B5EF4-FFF2-40B4-BE49-F238E27FC236}">
                  <a16:creationId xmlns:a16="http://schemas.microsoft.com/office/drawing/2014/main" id="{3216331B-17D0-4167-ABD2-B2198058C2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44" name="Isosceles Triangle 43">
              <a:extLst>
                <a:ext uri="{FF2B5EF4-FFF2-40B4-BE49-F238E27FC236}">
                  <a16:creationId xmlns:a16="http://schemas.microsoft.com/office/drawing/2014/main" id="{A53A7A96-3806-4BB3-91DE-6EED48AC78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5" name="Isosceles Triangle 44">
              <a:extLst>
                <a:ext uri="{FF2B5EF4-FFF2-40B4-BE49-F238E27FC236}">
                  <a16:creationId xmlns:a16="http://schemas.microsoft.com/office/drawing/2014/main" id="{F8C2B86C-EE71-466E-8991-503F9C9C1B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C3D4D484-E33B-E34D-805F-400495C1B5BF}"/>
              </a:ext>
            </a:extLst>
          </p:cNvPr>
          <p:cNvSpPr>
            <a:spLocks noGrp="1"/>
          </p:cNvSpPr>
          <p:nvPr>
            <p:ph type="title"/>
          </p:nvPr>
        </p:nvSpPr>
        <p:spPr>
          <a:xfrm>
            <a:off x="985968" y="4473225"/>
            <a:ext cx="8288035" cy="1095059"/>
          </a:xfrm>
        </p:spPr>
        <p:txBody>
          <a:bodyPr vert="horz" lIns="91440" tIns="45720" rIns="91440" bIns="45720" rtlCol="0" anchor="b">
            <a:normAutofit/>
          </a:bodyPr>
          <a:lstStyle/>
          <a:p>
            <a:pPr algn="ctr"/>
            <a:r>
              <a:rPr lang="en-US" sz="4800"/>
              <a:t>Import CSV</a:t>
            </a:r>
          </a:p>
        </p:txBody>
      </p:sp>
      <p:pic>
        <p:nvPicPr>
          <p:cNvPr id="5" name="Content Placeholder 4" descr="Graphical user interface, application&#10;&#10;Description automatically generated">
            <a:extLst>
              <a:ext uri="{FF2B5EF4-FFF2-40B4-BE49-F238E27FC236}">
                <a16:creationId xmlns:a16="http://schemas.microsoft.com/office/drawing/2014/main" id="{FC120F10-2B47-2443-A22D-037FF0FCAC9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25471" y="185793"/>
            <a:ext cx="3033808" cy="4545032"/>
          </a:xfrm>
          <a:prstGeom prst="rect">
            <a:avLst/>
          </a:prstGeom>
        </p:spPr>
      </p:pic>
      <p:pic>
        <p:nvPicPr>
          <p:cNvPr id="15" name="Picture 14" descr="Graphical user interface, table&#10;&#10;Description automatically generated">
            <a:extLst>
              <a:ext uri="{FF2B5EF4-FFF2-40B4-BE49-F238E27FC236}">
                <a16:creationId xmlns:a16="http://schemas.microsoft.com/office/drawing/2014/main" id="{58CBB3EE-E98F-E044-8044-18317891B5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86140" y="539623"/>
            <a:ext cx="6392456" cy="3579773"/>
          </a:xfrm>
          <a:prstGeom prst="rect">
            <a:avLst/>
          </a:prstGeom>
        </p:spPr>
      </p:pic>
      <p:sp>
        <p:nvSpPr>
          <p:cNvPr id="20" name="Footer Placeholder 5">
            <a:extLst>
              <a:ext uri="{FF2B5EF4-FFF2-40B4-BE49-F238E27FC236}">
                <a16:creationId xmlns:a16="http://schemas.microsoft.com/office/drawing/2014/main" id="{52DCA6C8-158F-4C5C-8C2B-D0CA5F5D2CF8}"/>
              </a:ext>
            </a:extLst>
          </p:cNvPr>
          <p:cNvSpPr>
            <a:spLocks noGrp="1"/>
          </p:cNvSpPr>
          <p:nvPr>
            <p:ph type="ftr" sz="quarter" idx="11"/>
          </p:nvPr>
        </p:nvSpPr>
        <p:spPr>
          <a:xfrm>
            <a:off x="435868" y="6492875"/>
            <a:ext cx="11197991" cy="365125"/>
          </a:xfrm>
        </p:spPr>
        <p:txBody>
          <a:bodyPr/>
          <a:lstStyle/>
          <a:p>
            <a:pPr algn="r"/>
            <a:r>
              <a:rPr lang="en-US" dirty="0"/>
              <a:t>Vanessa Casillas (Graduate Fellow at QCL)</a:t>
            </a:r>
          </a:p>
        </p:txBody>
      </p:sp>
    </p:spTree>
    <p:extLst>
      <p:ext uri="{BB962C8B-B14F-4D97-AF65-F5344CB8AC3E}">
        <p14:creationId xmlns:p14="http://schemas.microsoft.com/office/powerpoint/2010/main" val="25088610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BFCDE9-1B9F-4C79-B24E-8ABAA2A1783A}"/>
              </a:ext>
            </a:extLst>
          </p:cNvPr>
          <p:cNvSpPr>
            <a:spLocks noGrp="1"/>
          </p:cNvSpPr>
          <p:nvPr>
            <p:ph type="title"/>
          </p:nvPr>
        </p:nvSpPr>
        <p:spPr/>
        <p:txBody>
          <a:bodyPr/>
          <a:lstStyle/>
          <a:p>
            <a:r>
              <a:rPr lang="en-US"/>
              <a:t>Before we start</a:t>
            </a:r>
          </a:p>
        </p:txBody>
      </p:sp>
      <p:sp>
        <p:nvSpPr>
          <p:cNvPr id="3" name="Content Placeholder 2">
            <a:extLst>
              <a:ext uri="{FF2B5EF4-FFF2-40B4-BE49-F238E27FC236}">
                <a16:creationId xmlns:a16="http://schemas.microsoft.com/office/drawing/2014/main" id="{38B343AC-FB55-482C-A835-F1178FA271BE}"/>
              </a:ext>
            </a:extLst>
          </p:cNvPr>
          <p:cNvSpPr>
            <a:spLocks noGrp="1"/>
          </p:cNvSpPr>
          <p:nvPr>
            <p:ph idx="1"/>
          </p:nvPr>
        </p:nvSpPr>
        <p:spPr/>
        <p:txBody>
          <a:bodyPr/>
          <a:lstStyle/>
          <a:p>
            <a:pPr>
              <a:buFont typeface="Wingdings" panose="05000000000000000000" pitchFamily="2" charset="2"/>
              <a:buChar char="Ø"/>
            </a:pPr>
            <a:r>
              <a:rPr lang="en-US">
                <a:solidFill>
                  <a:srgbClr val="404040"/>
                </a:solidFill>
                <a:latin typeface="Century Gothic" panose="020B0502020202020204" pitchFamily="34" charset="0"/>
              </a:rPr>
              <a:t>Download</a:t>
            </a:r>
          </a:p>
          <a:p>
            <a:pPr lvl="1">
              <a:buFont typeface="Wingdings" panose="05000000000000000000" pitchFamily="2" charset="2"/>
              <a:buChar char="Ø"/>
            </a:pPr>
            <a:r>
              <a:rPr lang="en-US" b="0" i="0" u="none" strike="noStrike" baseline="0">
                <a:solidFill>
                  <a:srgbClr val="404040"/>
                </a:solidFill>
                <a:latin typeface="Century Gothic" panose="020B0502020202020204" pitchFamily="34" charset="0"/>
              </a:rPr>
              <a:t>DbeaverSqliteGUI environment</a:t>
            </a:r>
          </a:p>
          <a:p>
            <a:pPr lvl="1">
              <a:buFont typeface="Wingdings" panose="05000000000000000000" pitchFamily="2" charset="2"/>
              <a:buChar char="Ø"/>
            </a:pPr>
            <a:r>
              <a:rPr lang="en-US" b="0" i="0" u="none" strike="noStrike" baseline="0">
                <a:solidFill>
                  <a:schemeClr val="tx1"/>
                </a:solidFill>
                <a:latin typeface="Century Gothic" panose="020B0502020202020204" pitchFamily="34" charset="0"/>
              </a:rPr>
              <a:t>https://dbeaver.io/</a:t>
            </a:r>
          </a:p>
          <a:p>
            <a:pPr lvl="1">
              <a:buFont typeface="Wingdings" panose="05000000000000000000" pitchFamily="2" charset="2"/>
              <a:buChar char="Ø"/>
            </a:pPr>
            <a:r>
              <a:rPr lang="en-US" b="0" i="0" u="none" strike="noStrike" baseline="0">
                <a:solidFill>
                  <a:srgbClr val="404040"/>
                </a:solidFill>
                <a:latin typeface="Century Gothic" panose="020B0502020202020204" pitchFamily="34" charset="0"/>
              </a:rPr>
              <a:t>Download and install Community version on local machine (installer available for Windows, Mac and Linux)</a:t>
            </a:r>
          </a:p>
          <a:p>
            <a:pPr>
              <a:buFont typeface="Wingdings" panose="05000000000000000000" pitchFamily="2" charset="2"/>
              <a:buChar char="Ø"/>
            </a:pPr>
            <a:r>
              <a:rPr lang="en-US" b="0" i="0" u="none" strike="noStrike" baseline="0">
                <a:solidFill>
                  <a:srgbClr val="404040"/>
                </a:solidFill>
                <a:latin typeface="Century Gothic" panose="020B0502020202020204" pitchFamily="34" charset="0"/>
              </a:rPr>
              <a:t>Survey</a:t>
            </a:r>
          </a:p>
          <a:p>
            <a:pPr>
              <a:buFont typeface="Wingdings" panose="05000000000000000000" pitchFamily="2" charset="2"/>
              <a:buChar char="Ø"/>
            </a:pPr>
            <a:r>
              <a:rPr lang="en-US" b="0" i="0" u="none" strike="noStrike" baseline="0">
                <a:solidFill>
                  <a:srgbClr val="404040"/>
                </a:solidFill>
                <a:latin typeface="Century Gothic" panose="020B0502020202020204" pitchFamily="34" charset="0"/>
              </a:rPr>
              <a:t>https://github.com/CMC-QCL/SQL</a:t>
            </a:r>
          </a:p>
          <a:p>
            <a:endParaRPr lang="en-US"/>
          </a:p>
        </p:txBody>
      </p:sp>
      <p:sp>
        <p:nvSpPr>
          <p:cNvPr id="9" name="Footer Placeholder 5">
            <a:extLst>
              <a:ext uri="{FF2B5EF4-FFF2-40B4-BE49-F238E27FC236}">
                <a16:creationId xmlns:a16="http://schemas.microsoft.com/office/drawing/2014/main" id="{83F63B51-2304-4204-8CD5-E5E6153BD14A}"/>
              </a:ext>
            </a:extLst>
          </p:cNvPr>
          <p:cNvSpPr>
            <a:spLocks noGrp="1"/>
          </p:cNvSpPr>
          <p:nvPr>
            <p:ph type="ftr" sz="quarter" idx="11"/>
          </p:nvPr>
        </p:nvSpPr>
        <p:spPr>
          <a:xfrm>
            <a:off x="435868" y="6492875"/>
            <a:ext cx="11197991" cy="365125"/>
          </a:xfrm>
        </p:spPr>
        <p:txBody>
          <a:bodyPr/>
          <a:lstStyle/>
          <a:p>
            <a:pPr algn="r"/>
            <a:r>
              <a:rPr lang="en-US" dirty="0"/>
              <a:t>Vanessa Casillas (Graduate Fellow at QCL)</a:t>
            </a:r>
          </a:p>
        </p:txBody>
      </p:sp>
    </p:spTree>
    <p:extLst>
      <p:ext uri="{BB962C8B-B14F-4D97-AF65-F5344CB8AC3E}">
        <p14:creationId xmlns:p14="http://schemas.microsoft.com/office/powerpoint/2010/main" val="16635141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46" name="Group 45">
            <a:extLst>
              <a:ext uri="{FF2B5EF4-FFF2-40B4-BE49-F238E27FC236}">
                <a16:creationId xmlns:a16="http://schemas.microsoft.com/office/drawing/2014/main" id="{B4DE830A-B531-4A3B-96F6-0ECE88B0855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47" name="Straight Connector 46">
              <a:extLst>
                <a:ext uri="{FF2B5EF4-FFF2-40B4-BE49-F238E27FC236}">
                  <a16:creationId xmlns:a16="http://schemas.microsoft.com/office/drawing/2014/main" id="{2813DF2C-461A-4A8F-9679-A172790D1F3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54CD3A85-C039-4249-86E4-1EB9318B549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49" name="Rectangle 23">
              <a:extLst>
                <a:ext uri="{FF2B5EF4-FFF2-40B4-BE49-F238E27FC236}">
                  <a16:creationId xmlns:a16="http://schemas.microsoft.com/office/drawing/2014/main" id="{887EA6D2-2883-42C2-993D-094CA6D65D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50" name="Rectangle 25">
              <a:extLst>
                <a:ext uri="{FF2B5EF4-FFF2-40B4-BE49-F238E27FC236}">
                  <a16:creationId xmlns:a16="http://schemas.microsoft.com/office/drawing/2014/main" id="{3B895046-636F-4D1B-ACA4-29AA0CB332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51" name="Isosceles Triangle 50">
              <a:extLst>
                <a:ext uri="{FF2B5EF4-FFF2-40B4-BE49-F238E27FC236}">
                  <a16:creationId xmlns:a16="http://schemas.microsoft.com/office/drawing/2014/main" id="{C6B0CDE3-E054-4EDD-A43B-F96843D8B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52" name="Rectangle 27">
              <a:extLst>
                <a:ext uri="{FF2B5EF4-FFF2-40B4-BE49-F238E27FC236}">
                  <a16:creationId xmlns:a16="http://schemas.microsoft.com/office/drawing/2014/main" id="{3B66B1A2-F145-4C9B-85CC-4BF30D58CB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53" name="Rectangle 28">
              <a:extLst>
                <a:ext uri="{FF2B5EF4-FFF2-40B4-BE49-F238E27FC236}">
                  <a16:creationId xmlns:a16="http://schemas.microsoft.com/office/drawing/2014/main" id="{5D4FC972-94B3-4035-8D31-E668C132B4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54" name="Rectangle 29">
              <a:extLst>
                <a:ext uri="{FF2B5EF4-FFF2-40B4-BE49-F238E27FC236}">
                  <a16:creationId xmlns:a16="http://schemas.microsoft.com/office/drawing/2014/main" id="{374B9941-AFBE-4A77-A50E-B6EA04A746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55" name="Isosceles Triangle 54">
              <a:extLst>
                <a:ext uri="{FF2B5EF4-FFF2-40B4-BE49-F238E27FC236}">
                  <a16:creationId xmlns:a16="http://schemas.microsoft.com/office/drawing/2014/main" id="{27A982C5-2C38-4CE9-BC18-94697AD657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56" name="Isosceles Triangle 55">
              <a:extLst>
                <a:ext uri="{FF2B5EF4-FFF2-40B4-BE49-F238E27FC236}">
                  <a16:creationId xmlns:a16="http://schemas.microsoft.com/office/drawing/2014/main" id="{0060D8D1-7BB1-498F-AFBB-ADAC130A9E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05C0D4E5-18D4-F047-AD56-EB27E60559E3}"/>
              </a:ext>
            </a:extLst>
          </p:cNvPr>
          <p:cNvSpPr>
            <a:spLocks noGrp="1"/>
          </p:cNvSpPr>
          <p:nvPr>
            <p:ph type="title"/>
          </p:nvPr>
        </p:nvSpPr>
        <p:spPr>
          <a:xfrm>
            <a:off x="1600199" y="4571999"/>
            <a:ext cx="7673801" cy="1087656"/>
          </a:xfrm>
        </p:spPr>
        <p:txBody>
          <a:bodyPr vert="horz" lIns="91440" tIns="45720" rIns="91440" bIns="45720" rtlCol="0" anchor="b">
            <a:normAutofit/>
          </a:bodyPr>
          <a:lstStyle/>
          <a:p>
            <a:r>
              <a:rPr lang="en-US" sz="4800" kern="1200">
                <a:solidFill>
                  <a:schemeClr val="accent1"/>
                </a:solidFill>
                <a:latin typeface="+mj-lt"/>
                <a:ea typeface="+mj-ea"/>
                <a:cs typeface="+mj-cs"/>
              </a:rPr>
              <a:t>Import CSV (cont.)</a:t>
            </a:r>
          </a:p>
        </p:txBody>
      </p:sp>
      <p:pic>
        <p:nvPicPr>
          <p:cNvPr id="8" name="Content Placeholder 7" descr="Graphical user interface, application&#10;&#10;Description automatically generated">
            <a:extLst>
              <a:ext uri="{FF2B5EF4-FFF2-40B4-BE49-F238E27FC236}">
                <a16:creationId xmlns:a16="http://schemas.microsoft.com/office/drawing/2014/main" id="{9C166053-776B-4A9A-9B68-83D26C5B4C8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00201" y="609600"/>
            <a:ext cx="6475304" cy="3642357"/>
          </a:xfrm>
          <a:prstGeom prst="rect">
            <a:avLst/>
          </a:prstGeom>
        </p:spPr>
      </p:pic>
      <p:sp>
        <p:nvSpPr>
          <p:cNvPr id="19" name="Footer Placeholder 5">
            <a:extLst>
              <a:ext uri="{FF2B5EF4-FFF2-40B4-BE49-F238E27FC236}">
                <a16:creationId xmlns:a16="http://schemas.microsoft.com/office/drawing/2014/main" id="{CFBBDD2C-BF96-4CEE-8FFA-5FF6A7CF647E}"/>
              </a:ext>
            </a:extLst>
          </p:cNvPr>
          <p:cNvSpPr>
            <a:spLocks noGrp="1"/>
          </p:cNvSpPr>
          <p:nvPr>
            <p:ph type="ftr" sz="quarter" idx="11"/>
          </p:nvPr>
        </p:nvSpPr>
        <p:spPr>
          <a:xfrm>
            <a:off x="435868" y="6492875"/>
            <a:ext cx="11197991" cy="365125"/>
          </a:xfrm>
        </p:spPr>
        <p:txBody>
          <a:bodyPr/>
          <a:lstStyle/>
          <a:p>
            <a:pPr algn="r"/>
            <a:r>
              <a:rPr lang="en-US" dirty="0"/>
              <a:t>Vanessa Casillas (Graduate Fellow at QCL)</a:t>
            </a:r>
          </a:p>
        </p:txBody>
      </p:sp>
      <p:sp>
        <p:nvSpPr>
          <p:cNvPr id="16" name="Oval 15">
            <a:extLst>
              <a:ext uri="{FF2B5EF4-FFF2-40B4-BE49-F238E27FC236}">
                <a16:creationId xmlns:a16="http://schemas.microsoft.com/office/drawing/2014/main" id="{E341EA62-3E60-4F91-8392-97556DBF3116}"/>
              </a:ext>
            </a:extLst>
          </p:cNvPr>
          <p:cNvSpPr/>
          <p:nvPr/>
        </p:nvSpPr>
        <p:spPr>
          <a:xfrm>
            <a:off x="7113560" y="3762352"/>
            <a:ext cx="1192349" cy="39303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215129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90A61547-2555-4DE2-A37F-A53E549174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36" name="Straight Connector 35">
              <a:extLst>
                <a:ext uri="{FF2B5EF4-FFF2-40B4-BE49-F238E27FC236}">
                  <a16:creationId xmlns:a16="http://schemas.microsoft.com/office/drawing/2014/main" id="{5C2447E0-8F0D-479C-94E4-82BC8EB68C0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1F943397-DCDD-44CB-BBA9-9510B7698DD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38" name="Rectangle 23">
              <a:extLst>
                <a:ext uri="{FF2B5EF4-FFF2-40B4-BE49-F238E27FC236}">
                  <a16:creationId xmlns:a16="http://schemas.microsoft.com/office/drawing/2014/main" id="{E2630ADC-31DB-4C48-AC4A-DAAE5A7B8E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9" name="Rectangle 25">
              <a:extLst>
                <a:ext uri="{FF2B5EF4-FFF2-40B4-BE49-F238E27FC236}">
                  <a16:creationId xmlns:a16="http://schemas.microsoft.com/office/drawing/2014/main" id="{2CA5C44E-F54E-47E0-8989-4D8686B33C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0" name="Isosceles Triangle 39">
              <a:extLst>
                <a:ext uri="{FF2B5EF4-FFF2-40B4-BE49-F238E27FC236}">
                  <a16:creationId xmlns:a16="http://schemas.microsoft.com/office/drawing/2014/main" id="{FF54E15E-830B-4375-A239-4C51954DEA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41" name="Rectangle 27">
              <a:extLst>
                <a:ext uri="{FF2B5EF4-FFF2-40B4-BE49-F238E27FC236}">
                  <a16:creationId xmlns:a16="http://schemas.microsoft.com/office/drawing/2014/main" id="{CB37E322-FF7E-4872-BD6B-50A48CBEA5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2" name="Rectangle 28">
              <a:extLst>
                <a:ext uri="{FF2B5EF4-FFF2-40B4-BE49-F238E27FC236}">
                  <a16:creationId xmlns:a16="http://schemas.microsoft.com/office/drawing/2014/main" id="{710D0C1E-D2F8-45B2-AE14-1AC8E976F7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3" name="Rectangle 29">
              <a:extLst>
                <a:ext uri="{FF2B5EF4-FFF2-40B4-BE49-F238E27FC236}">
                  <a16:creationId xmlns:a16="http://schemas.microsoft.com/office/drawing/2014/main" id="{3216331B-17D0-4167-ABD2-B2198058C2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44" name="Isosceles Triangle 43">
              <a:extLst>
                <a:ext uri="{FF2B5EF4-FFF2-40B4-BE49-F238E27FC236}">
                  <a16:creationId xmlns:a16="http://schemas.microsoft.com/office/drawing/2014/main" id="{A53A7A96-3806-4BB3-91DE-6EED48AC78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5" name="Isosceles Triangle 44">
              <a:extLst>
                <a:ext uri="{FF2B5EF4-FFF2-40B4-BE49-F238E27FC236}">
                  <a16:creationId xmlns:a16="http://schemas.microsoft.com/office/drawing/2014/main" id="{F8C2B86C-EE71-466E-8991-503F9C9C1B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BB8B4265-3F8B-DB40-A4FE-399D39939A81}"/>
              </a:ext>
            </a:extLst>
          </p:cNvPr>
          <p:cNvSpPr>
            <a:spLocks noGrp="1"/>
          </p:cNvSpPr>
          <p:nvPr>
            <p:ph type="title"/>
          </p:nvPr>
        </p:nvSpPr>
        <p:spPr>
          <a:xfrm>
            <a:off x="985968" y="4473225"/>
            <a:ext cx="8288035" cy="1095059"/>
          </a:xfrm>
        </p:spPr>
        <p:txBody>
          <a:bodyPr vert="horz" lIns="91440" tIns="45720" rIns="91440" bIns="45720" rtlCol="0" anchor="b">
            <a:normAutofit/>
          </a:bodyPr>
          <a:lstStyle/>
          <a:p>
            <a:pPr algn="ctr"/>
            <a:r>
              <a:rPr lang="en-US" sz="4800"/>
              <a:t>Import CSV (cont.)</a:t>
            </a:r>
          </a:p>
        </p:txBody>
      </p:sp>
      <p:pic>
        <p:nvPicPr>
          <p:cNvPr id="8" name="Picture 7" descr="Graphical user interface, text, application, email&#10;&#10;Description automatically generated">
            <a:extLst>
              <a:ext uri="{FF2B5EF4-FFF2-40B4-BE49-F238E27FC236}">
                <a16:creationId xmlns:a16="http://schemas.microsoft.com/office/drawing/2014/main" id="{34B9996A-DFEB-4C68-BF85-31CBCC3DEE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5390" y="767796"/>
            <a:ext cx="4963417" cy="3176587"/>
          </a:xfrm>
          <a:prstGeom prst="rect">
            <a:avLst/>
          </a:prstGeom>
        </p:spPr>
      </p:pic>
      <p:pic>
        <p:nvPicPr>
          <p:cNvPr id="10" name="Picture 9" descr="Graphical user interface, text, application&#10;&#10;Description automatically generated">
            <a:extLst>
              <a:ext uri="{FF2B5EF4-FFF2-40B4-BE49-F238E27FC236}">
                <a16:creationId xmlns:a16="http://schemas.microsoft.com/office/drawing/2014/main" id="{8A6DCDE1-1097-4C3D-8DFB-BBDF658755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41376" y="767797"/>
            <a:ext cx="4982885" cy="3176587"/>
          </a:xfrm>
          <a:prstGeom prst="rect">
            <a:avLst/>
          </a:prstGeom>
        </p:spPr>
      </p:pic>
      <p:sp>
        <p:nvSpPr>
          <p:cNvPr id="20" name="Footer Placeholder 5">
            <a:extLst>
              <a:ext uri="{FF2B5EF4-FFF2-40B4-BE49-F238E27FC236}">
                <a16:creationId xmlns:a16="http://schemas.microsoft.com/office/drawing/2014/main" id="{541D303F-D12F-422D-8EAD-E2FDDFD354A3}"/>
              </a:ext>
            </a:extLst>
          </p:cNvPr>
          <p:cNvSpPr>
            <a:spLocks noGrp="1"/>
          </p:cNvSpPr>
          <p:nvPr>
            <p:ph type="ftr" sz="quarter" idx="11"/>
          </p:nvPr>
        </p:nvSpPr>
        <p:spPr>
          <a:xfrm>
            <a:off x="435868" y="6492875"/>
            <a:ext cx="11197991" cy="365125"/>
          </a:xfrm>
        </p:spPr>
        <p:txBody>
          <a:bodyPr/>
          <a:lstStyle/>
          <a:p>
            <a:pPr algn="r"/>
            <a:r>
              <a:rPr lang="en-US" dirty="0"/>
              <a:t>Vanessa Casillas (Graduate Fellow at QCL)</a:t>
            </a:r>
          </a:p>
        </p:txBody>
      </p:sp>
      <p:sp>
        <p:nvSpPr>
          <p:cNvPr id="3" name="Oval 2">
            <a:extLst>
              <a:ext uri="{FF2B5EF4-FFF2-40B4-BE49-F238E27FC236}">
                <a16:creationId xmlns:a16="http://schemas.microsoft.com/office/drawing/2014/main" id="{760793A9-4732-4A1D-AA40-37A25DD426A6}"/>
              </a:ext>
            </a:extLst>
          </p:cNvPr>
          <p:cNvSpPr/>
          <p:nvPr/>
        </p:nvSpPr>
        <p:spPr>
          <a:xfrm>
            <a:off x="5571237" y="570854"/>
            <a:ext cx="1192349" cy="192179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EE148B42-2758-4BF5-9211-45F040CD0E4E}"/>
              </a:ext>
            </a:extLst>
          </p:cNvPr>
          <p:cNvSpPr/>
          <p:nvPr/>
        </p:nvSpPr>
        <p:spPr>
          <a:xfrm>
            <a:off x="527790" y="570854"/>
            <a:ext cx="1192349" cy="192179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02E26678-6725-4304-8758-CA998609AEF8}"/>
              </a:ext>
            </a:extLst>
          </p:cNvPr>
          <p:cNvSpPr/>
          <p:nvPr/>
        </p:nvSpPr>
        <p:spPr>
          <a:xfrm>
            <a:off x="9492409" y="3597051"/>
            <a:ext cx="1192349" cy="39303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5CDFB882-6371-41ED-A12D-ECEC4897881A}"/>
              </a:ext>
            </a:extLst>
          </p:cNvPr>
          <p:cNvSpPr/>
          <p:nvPr/>
        </p:nvSpPr>
        <p:spPr>
          <a:xfrm>
            <a:off x="4266123" y="3589867"/>
            <a:ext cx="1192349" cy="39303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0C534CD9-39FC-4CD2-9C91-DECD50316325}"/>
              </a:ext>
            </a:extLst>
          </p:cNvPr>
          <p:cNvCxnSpPr/>
          <p:nvPr/>
        </p:nvCxnSpPr>
        <p:spPr>
          <a:xfrm flipH="1">
            <a:off x="1720139" y="371959"/>
            <a:ext cx="713095" cy="29446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772A92AC-6C42-465B-B9A8-DD99AD7F17B0}"/>
              </a:ext>
            </a:extLst>
          </p:cNvPr>
          <p:cNvSpPr txBox="1"/>
          <p:nvPr/>
        </p:nvSpPr>
        <p:spPr>
          <a:xfrm>
            <a:off x="2469746" y="141028"/>
            <a:ext cx="4342856" cy="369332"/>
          </a:xfrm>
          <a:prstGeom prst="rect">
            <a:avLst/>
          </a:prstGeom>
          <a:noFill/>
          <a:ln>
            <a:noFill/>
          </a:ln>
        </p:spPr>
        <p:txBody>
          <a:bodyPr wrap="none" rtlCol="0">
            <a:spAutoFit/>
          </a:bodyPr>
          <a:lstStyle/>
          <a:p>
            <a:r>
              <a:rPr lang="en-US" dirty="0">
                <a:solidFill>
                  <a:srgbClr val="FF0000"/>
                </a:solidFill>
              </a:rPr>
              <a:t>Old versions of </a:t>
            </a:r>
            <a:r>
              <a:rPr lang="en-US" dirty="0" err="1">
                <a:solidFill>
                  <a:srgbClr val="FF0000"/>
                </a:solidFill>
              </a:rPr>
              <a:t>DBeaver</a:t>
            </a:r>
            <a:r>
              <a:rPr lang="en-US" dirty="0">
                <a:solidFill>
                  <a:srgbClr val="FF0000"/>
                </a:solidFill>
              </a:rPr>
              <a:t> will not see this</a:t>
            </a:r>
          </a:p>
        </p:txBody>
      </p:sp>
    </p:spTree>
    <p:extLst>
      <p:ext uri="{BB962C8B-B14F-4D97-AF65-F5344CB8AC3E}">
        <p14:creationId xmlns:p14="http://schemas.microsoft.com/office/powerpoint/2010/main" val="32597252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9" name="Group 28">
            <a:extLst>
              <a:ext uri="{FF2B5EF4-FFF2-40B4-BE49-F238E27FC236}">
                <a16:creationId xmlns:a16="http://schemas.microsoft.com/office/drawing/2014/main" id="{90A61547-2555-4DE2-A37F-A53E549174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30" name="Straight Connector 29">
              <a:extLst>
                <a:ext uri="{FF2B5EF4-FFF2-40B4-BE49-F238E27FC236}">
                  <a16:creationId xmlns:a16="http://schemas.microsoft.com/office/drawing/2014/main" id="{5C2447E0-8F0D-479C-94E4-82BC8EB68C0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31" name="Straight Connector 30">
              <a:extLst>
                <a:ext uri="{FF2B5EF4-FFF2-40B4-BE49-F238E27FC236}">
                  <a16:creationId xmlns:a16="http://schemas.microsoft.com/office/drawing/2014/main" id="{1F943397-DCDD-44CB-BBA9-9510B7698DD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32" name="Rectangle 23">
              <a:extLst>
                <a:ext uri="{FF2B5EF4-FFF2-40B4-BE49-F238E27FC236}">
                  <a16:creationId xmlns:a16="http://schemas.microsoft.com/office/drawing/2014/main" id="{E2630ADC-31DB-4C48-AC4A-DAAE5A7B8E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Rectangle 25">
              <a:extLst>
                <a:ext uri="{FF2B5EF4-FFF2-40B4-BE49-F238E27FC236}">
                  <a16:creationId xmlns:a16="http://schemas.microsoft.com/office/drawing/2014/main" id="{2CA5C44E-F54E-47E0-8989-4D8686B33C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4" name="Isosceles Triangle 33">
              <a:extLst>
                <a:ext uri="{FF2B5EF4-FFF2-40B4-BE49-F238E27FC236}">
                  <a16:creationId xmlns:a16="http://schemas.microsoft.com/office/drawing/2014/main" id="{FF54E15E-830B-4375-A239-4C51954DEA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5" name="Rectangle 27">
              <a:extLst>
                <a:ext uri="{FF2B5EF4-FFF2-40B4-BE49-F238E27FC236}">
                  <a16:creationId xmlns:a16="http://schemas.microsoft.com/office/drawing/2014/main" id="{CB37E322-FF7E-4872-BD6B-50A48CBEA5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6" name="Rectangle 28">
              <a:extLst>
                <a:ext uri="{FF2B5EF4-FFF2-40B4-BE49-F238E27FC236}">
                  <a16:creationId xmlns:a16="http://schemas.microsoft.com/office/drawing/2014/main" id="{710D0C1E-D2F8-45B2-AE14-1AC8E976F7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7" name="Rectangle 29">
              <a:extLst>
                <a:ext uri="{FF2B5EF4-FFF2-40B4-BE49-F238E27FC236}">
                  <a16:creationId xmlns:a16="http://schemas.microsoft.com/office/drawing/2014/main" id="{3216331B-17D0-4167-ABD2-B2198058C2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8" name="Isosceles Triangle 37">
              <a:extLst>
                <a:ext uri="{FF2B5EF4-FFF2-40B4-BE49-F238E27FC236}">
                  <a16:creationId xmlns:a16="http://schemas.microsoft.com/office/drawing/2014/main" id="{A53A7A96-3806-4BB3-91DE-6EED48AC78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9" name="Isosceles Triangle 38">
              <a:extLst>
                <a:ext uri="{FF2B5EF4-FFF2-40B4-BE49-F238E27FC236}">
                  <a16:creationId xmlns:a16="http://schemas.microsoft.com/office/drawing/2014/main" id="{F8C2B86C-EE71-466E-8991-503F9C9C1B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DCD77AD2-6316-EF4B-BE0B-1AD0C45D845D}"/>
              </a:ext>
            </a:extLst>
          </p:cNvPr>
          <p:cNvSpPr>
            <a:spLocks noGrp="1"/>
          </p:cNvSpPr>
          <p:nvPr>
            <p:ph type="title"/>
          </p:nvPr>
        </p:nvSpPr>
        <p:spPr>
          <a:xfrm>
            <a:off x="985968" y="4473225"/>
            <a:ext cx="8288035" cy="1095059"/>
          </a:xfrm>
        </p:spPr>
        <p:txBody>
          <a:bodyPr vert="horz" lIns="91440" tIns="45720" rIns="91440" bIns="45720" rtlCol="0" anchor="b">
            <a:normAutofit/>
          </a:bodyPr>
          <a:lstStyle/>
          <a:p>
            <a:pPr algn="ctr"/>
            <a:r>
              <a:rPr lang="en-US" sz="4800"/>
              <a:t>Import CSV (cont.)</a:t>
            </a:r>
          </a:p>
        </p:txBody>
      </p:sp>
      <p:pic>
        <p:nvPicPr>
          <p:cNvPr id="8" name="Picture 7" descr="Graphical user interface, text, application&#10;&#10;Description automatically generated">
            <a:extLst>
              <a:ext uri="{FF2B5EF4-FFF2-40B4-BE49-F238E27FC236}">
                <a16:creationId xmlns:a16="http://schemas.microsoft.com/office/drawing/2014/main" id="{910D2ABE-C773-4122-9F21-6DBC0D7F0F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5837" y="945085"/>
            <a:ext cx="4579846" cy="2942550"/>
          </a:xfrm>
          <a:prstGeom prst="rect">
            <a:avLst/>
          </a:prstGeom>
        </p:spPr>
      </p:pic>
      <p:pic>
        <p:nvPicPr>
          <p:cNvPr id="10" name="Picture 9" descr="Graphical user interface&#10;&#10;Description automatically generated with medium confidence">
            <a:extLst>
              <a:ext uri="{FF2B5EF4-FFF2-40B4-BE49-F238E27FC236}">
                <a16:creationId xmlns:a16="http://schemas.microsoft.com/office/drawing/2014/main" id="{52C9B9C3-0FE9-4E88-AECF-C8C2552072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44284" y="940049"/>
            <a:ext cx="4597734" cy="2942550"/>
          </a:xfrm>
          <a:prstGeom prst="rect">
            <a:avLst/>
          </a:prstGeom>
        </p:spPr>
      </p:pic>
      <p:sp>
        <p:nvSpPr>
          <p:cNvPr id="20" name="Footer Placeholder 5">
            <a:extLst>
              <a:ext uri="{FF2B5EF4-FFF2-40B4-BE49-F238E27FC236}">
                <a16:creationId xmlns:a16="http://schemas.microsoft.com/office/drawing/2014/main" id="{AE5EAE58-3C5C-4174-B09C-AC9A876D5487}"/>
              </a:ext>
            </a:extLst>
          </p:cNvPr>
          <p:cNvSpPr>
            <a:spLocks noGrp="1"/>
          </p:cNvSpPr>
          <p:nvPr>
            <p:ph type="ftr" sz="quarter" idx="11"/>
          </p:nvPr>
        </p:nvSpPr>
        <p:spPr>
          <a:xfrm>
            <a:off x="435868" y="6492875"/>
            <a:ext cx="11197991" cy="365125"/>
          </a:xfrm>
        </p:spPr>
        <p:txBody>
          <a:bodyPr/>
          <a:lstStyle/>
          <a:p>
            <a:pPr algn="r"/>
            <a:r>
              <a:rPr lang="en-US" dirty="0"/>
              <a:t>Vanessa Casillas (Graduate Fellow at QCL)</a:t>
            </a:r>
          </a:p>
        </p:txBody>
      </p:sp>
      <p:sp>
        <p:nvSpPr>
          <p:cNvPr id="17" name="Oval 16">
            <a:extLst>
              <a:ext uri="{FF2B5EF4-FFF2-40B4-BE49-F238E27FC236}">
                <a16:creationId xmlns:a16="http://schemas.microsoft.com/office/drawing/2014/main" id="{DEC45AA3-5F81-4D6D-AAA9-F344C8E9B68D}"/>
              </a:ext>
            </a:extLst>
          </p:cNvPr>
          <p:cNvSpPr/>
          <p:nvPr/>
        </p:nvSpPr>
        <p:spPr>
          <a:xfrm>
            <a:off x="3975423" y="3550643"/>
            <a:ext cx="1192349" cy="39303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9D73394B-3591-4B0E-A0EE-7B50ED1CDA1E}"/>
              </a:ext>
            </a:extLst>
          </p:cNvPr>
          <p:cNvSpPr/>
          <p:nvPr/>
        </p:nvSpPr>
        <p:spPr>
          <a:xfrm>
            <a:off x="6933038" y="3550642"/>
            <a:ext cx="1192349" cy="39303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2ADF003B-036F-478D-82B0-6FACDD8A3EA9}"/>
              </a:ext>
            </a:extLst>
          </p:cNvPr>
          <p:cNvSpPr/>
          <p:nvPr/>
        </p:nvSpPr>
        <p:spPr>
          <a:xfrm>
            <a:off x="306919" y="995327"/>
            <a:ext cx="1192349" cy="154639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777D7D1C-999C-4161-86B3-D8C118048BE7}"/>
              </a:ext>
            </a:extLst>
          </p:cNvPr>
          <p:cNvSpPr/>
          <p:nvPr/>
        </p:nvSpPr>
        <p:spPr>
          <a:xfrm>
            <a:off x="5129985" y="995326"/>
            <a:ext cx="1192349" cy="154639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 name="Straight Arrow Connector 3">
            <a:extLst>
              <a:ext uri="{FF2B5EF4-FFF2-40B4-BE49-F238E27FC236}">
                <a16:creationId xmlns:a16="http://schemas.microsoft.com/office/drawing/2014/main" id="{385E2568-AA02-4053-A0F5-4DD889D9B91E}"/>
              </a:ext>
            </a:extLst>
          </p:cNvPr>
          <p:cNvCxnSpPr/>
          <p:nvPr/>
        </p:nvCxnSpPr>
        <p:spPr>
          <a:xfrm flipH="1" flipV="1">
            <a:off x="7935132" y="4076054"/>
            <a:ext cx="503695" cy="39717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8CCED0A-08F6-4610-AEB4-EF9C7B64448A}"/>
              </a:ext>
            </a:extLst>
          </p:cNvPr>
          <p:cNvSpPr txBox="1"/>
          <p:nvPr/>
        </p:nvSpPr>
        <p:spPr>
          <a:xfrm>
            <a:off x="7995056" y="4469403"/>
            <a:ext cx="3285189" cy="646331"/>
          </a:xfrm>
          <a:prstGeom prst="rect">
            <a:avLst/>
          </a:prstGeom>
          <a:noFill/>
        </p:spPr>
        <p:txBody>
          <a:bodyPr wrap="square">
            <a:spAutoFit/>
          </a:bodyPr>
          <a:lstStyle/>
          <a:p>
            <a:r>
              <a:rPr lang="en-US" dirty="0">
                <a:solidFill>
                  <a:srgbClr val="FF0000"/>
                </a:solidFill>
              </a:rPr>
              <a:t>Old versions of </a:t>
            </a:r>
            <a:r>
              <a:rPr lang="en-US" dirty="0" err="1">
                <a:solidFill>
                  <a:srgbClr val="FF0000"/>
                </a:solidFill>
              </a:rPr>
              <a:t>DBeaver</a:t>
            </a:r>
            <a:r>
              <a:rPr lang="en-US" dirty="0">
                <a:solidFill>
                  <a:srgbClr val="FF0000"/>
                </a:solidFill>
              </a:rPr>
              <a:t> will see start instead</a:t>
            </a:r>
          </a:p>
        </p:txBody>
      </p:sp>
    </p:spTree>
    <p:extLst>
      <p:ext uri="{BB962C8B-B14F-4D97-AF65-F5344CB8AC3E}">
        <p14:creationId xmlns:p14="http://schemas.microsoft.com/office/powerpoint/2010/main" val="5032882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90A61547-2555-4DE2-A37F-A53E549174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2" name="Straight Connector 11">
              <a:extLst>
                <a:ext uri="{FF2B5EF4-FFF2-40B4-BE49-F238E27FC236}">
                  <a16:creationId xmlns:a16="http://schemas.microsoft.com/office/drawing/2014/main" id="{5C2447E0-8F0D-479C-94E4-82BC8EB68C0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1F943397-DCDD-44CB-BBA9-9510B7698DD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4" name="Rectangle 23">
              <a:extLst>
                <a:ext uri="{FF2B5EF4-FFF2-40B4-BE49-F238E27FC236}">
                  <a16:creationId xmlns:a16="http://schemas.microsoft.com/office/drawing/2014/main" id="{E2630ADC-31DB-4C48-AC4A-DAAE5A7B8E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5">
              <a:extLst>
                <a:ext uri="{FF2B5EF4-FFF2-40B4-BE49-F238E27FC236}">
                  <a16:creationId xmlns:a16="http://schemas.microsoft.com/office/drawing/2014/main" id="{2CA5C44E-F54E-47E0-8989-4D8686B33C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Isosceles Triangle 15">
              <a:extLst>
                <a:ext uri="{FF2B5EF4-FFF2-40B4-BE49-F238E27FC236}">
                  <a16:creationId xmlns:a16="http://schemas.microsoft.com/office/drawing/2014/main" id="{FF54E15E-830B-4375-A239-4C51954DEA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7">
              <a:extLst>
                <a:ext uri="{FF2B5EF4-FFF2-40B4-BE49-F238E27FC236}">
                  <a16:creationId xmlns:a16="http://schemas.microsoft.com/office/drawing/2014/main" id="{CB37E322-FF7E-4872-BD6B-50A48CBEA5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8">
              <a:extLst>
                <a:ext uri="{FF2B5EF4-FFF2-40B4-BE49-F238E27FC236}">
                  <a16:creationId xmlns:a16="http://schemas.microsoft.com/office/drawing/2014/main" id="{710D0C1E-D2F8-45B2-AE14-1AC8E976F7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29">
              <a:extLst>
                <a:ext uri="{FF2B5EF4-FFF2-40B4-BE49-F238E27FC236}">
                  <a16:creationId xmlns:a16="http://schemas.microsoft.com/office/drawing/2014/main" id="{3216331B-17D0-4167-ABD2-B2198058C2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A53A7A96-3806-4BB3-91DE-6EED48AC78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Isosceles Triangle 20">
              <a:extLst>
                <a:ext uri="{FF2B5EF4-FFF2-40B4-BE49-F238E27FC236}">
                  <a16:creationId xmlns:a16="http://schemas.microsoft.com/office/drawing/2014/main" id="{F8C2B86C-EE71-466E-8991-503F9C9C1B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4A1FFE04-4B8E-AB4D-A43F-3A3D046F85CD}"/>
              </a:ext>
            </a:extLst>
          </p:cNvPr>
          <p:cNvSpPr>
            <a:spLocks noGrp="1"/>
          </p:cNvSpPr>
          <p:nvPr>
            <p:ph type="title"/>
          </p:nvPr>
        </p:nvSpPr>
        <p:spPr>
          <a:xfrm>
            <a:off x="985968" y="4473225"/>
            <a:ext cx="8288035" cy="1095059"/>
          </a:xfrm>
        </p:spPr>
        <p:txBody>
          <a:bodyPr vert="horz" lIns="91440" tIns="45720" rIns="91440" bIns="45720" rtlCol="0" anchor="b">
            <a:normAutofit/>
          </a:bodyPr>
          <a:lstStyle/>
          <a:p>
            <a:r>
              <a:rPr lang="en-US" sz="4800"/>
              <a:t>Successful Import of CSV</a:t>
            </a:r>
          </a:p>
        </p:txBody>
      </p:sp>
      <p:pic>
        <p:nvPicPr>
          <p:cNvPr id="8" name="Picture 7" descr="Graphical user interface, application&#10;&#10;Description automatically generated">
            <a:extLst>
              <a:ext uri="{FF2B5EF4-FFF2-40B4-BE49-F238E27FC236}">
                <a16:creationId xmlns:a16="http://schemas.microsoft.com/office/drawing/2014/main" id="{01C53A35-DE7C-4B95-A985-832225BDED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96107" y="562550"/>
            <a:ext cx="6631858" cy="3810000"/>
          </a:xfrm>
          <a:prstGeom prst="rect">
            <a:avLst/>
          </a:prstGeom>
        </p:spPr>
      </p:pic>
      <p:sp>
        <p:nvSpPr>
          <p:cNvPr id="22" name="Footer Placeholder 5">
            <a:extLst>
              <a:ext uri="{FF2B5EF4-FFF2-40B4-BE49-F238E27FC236}">
                <a16:creationId xmlns:a16="http://schemas.microsoft.com/office/drawing/2014/main" id="{255758C5-6E84-4AA3-9070-2E1A3A120208}"/>
              </a:ext>
            </a:extLst>
          </p:cNvPr>
          <p:cNvSpPr>
            <a:spLocks noGrp="1"/>
          </p:cNvSpPr>
          <p:nvPr>
            <p:ph type="ftr" sz="quarter" idx="11"/>
          </p:nvPr>
        </p:nvSpPr>
        <p:spPr>
          <a:xfrm>
            <a:off x="435868" y="6492875"/>
            <a:ext cx="11197991" cy="365125"/>
          </a:xfrm>
        </p:spPr>
        <p:txBody>
          <a:bodyPr/>
          <a:lstStyle/>
          <a:p>
            <a:pPr algn="r"/>
            <a:r>
              <a:rPr lang="en-US" dirty="0"/>
              <a:t>Vanessa Casillas (Graduate Fellow at QCL)</a:t>
            </a:r>
          </a:p>
        </p:txBody>
      </p:sp>
    </p:spTree>
    <p:extLst>
      <p:ext uri="{BB962C8B-B14F-4D97-AF65-F5344CB8AC3E}">
        <p14:creationId xmlns:p14="http://schemas.microsoft.com/office/powerpoint/2010/main" val="41811498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757A7-0BB0-4881-9F2F-DB2316FA6CB3}"/>
              </a:ext>
            </a:extLst>
          </p:cNvPr>
          <p:cNvSpPr>
            <a:spLocks noGrp="1"/>
          </p:cNvSpPr>
          <p:nvPr>
            <p:ph type="title"/>
          </p:nvPr>
        </p:nvSpPr>
        <p:spPr>
          <a:xfrm>
            <a:off x="652481" y="1382486"/>
            <a:ext cx="3766096" cy="4093028"/>
          </a:xfrm>
        </p:spPr>
        <p:txBody>
          <a:bodyPr anchor="ctr">
            <a:normAutofit/>
          </a:bodyPr>
          <a:lstStyle/>
          <a:p>
            <a:r>
              <a:rPr lang="en-US" sz="4400" dirty="0"/>
              <a:t>Writing Query </a:t>
            </a:r>
            <a:br>
              <a:rPr lang="en-US" sz="4400" dirty="0"/>
            </a:br>
            <a:endParaRPr lang="en-US" sz="4400" dirty="0"/>
          </a:p>
        </p:txBody>
      </p:sp>
      <p:graphicFrame>
        <p:nvGraphicFramePr>
          <p:cNvPr id="5" name="Content Placeholder 2">
            <a:extLst>
              <a:ext uri="{FF2B5EF4-FFF2-40B4-BE49-F238E27FC236}">
                <a16:creationId xmlns:a16="http://schemas.microsoft.com/office/drawing/2014/main" id="{934CD1C0-1EE4-4BB6-B35C-195E3BFA6F8E}"/>
              </a:ext>
            </a:extLst>
          </p:cNvPr>
          <p:cNvGraphicFramePr>
            <a:graphicFrameLocks noGrp="1"/>
          </p:cNvGraphicFramePr>
          <p:nvPr>
            <p:ph idx="1"/>
          </p:nvPr>
        </p:nvGraphicFramePr>
        <p:xfrm>
          <a:off x="4916553" y="944563"/>
          <a:ext cx="6628804" cy="497958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Footer Placeholder 5">
            <a:extLst>
              <a:ext uri="{FF2B5EF4-FFF2-40B4-BE49-F238E27FC236}">
                <a16:creationId xmlns:a16="http://schemas.microsoft.com/office/drawing/2014/main" id="{021C4561-665B-4EEC-B307-E02FACBF9DE7}"/>
              </a:ext>
            </a:extLst>
          </p:cNvPr>
          <p:cNvSpPr>
            <a:spLocks noGrp="1"/>
          </p:cNvSpPr>
          <p:nvPr>
            <p:ph type="ftr" sz="quarter" idx="11"/>
          </p:nvPr>
        </p:nvSpPr>
        <p:spPr>
          <a:xfrm>
            <a:off x="435868" y="6492875"/>
            <a:ext cx="11197991" cy="365125"/>
          </a:xfrm>
        </p:spPr>
        <p:txBody>
          <a:bodyPr/>
          <a:lstStyle/>
          <a:p>
            <a:pPr algn="r"/>
            <a:r>
              <a:rPr lang="en-US" dirty="0"/>
              <a:t>Vanessa Casillas (Graduate Fellow at QCL)</a:t>
            </a:r>
          </a:p>
        </p:txBody>
      </p:sp>
    </p:spTree>
    <p:extLst>
      <p:ext uri="{BB962C8B-B14F-4D97-AF65-F5344CB8AC3E}">
        <p14:creationId xmlns:p14="http://schemas.microsoft.com/office/powerpoint/2010/main" val="7536687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206C5E-9871-4436-A4A3-D81AA043A146}"/>
              </a:ext>
            </a:extLst>
          </p:cNvPr>
          <p:cNvSpPr>
            <a:spLocks noGrp="1"/>
          </p:cNvSpPr>
          <p:nvPr>
            <p:ph type="title"/>
          </p:nvPr>
        </p:nvSpPr>
        <p:spPr/>
        <p:txBody>
          <a:bodyPr>
            <a:normAutofit/>
          </a:bodyPr>
          <a:lstStyle/>
          <a:p>
            <a:r>
              <a:rPr lang="en-US" dirty="0"/>
              <a:t>Select </a:t>
            </a:r>
          </a:p>
        </p:txBody>
      </p:sp>
      <p:sp>
        <p:nvSpPr>
          <p:cNvPr id="5" name="Text Placeholder 4">
            <a:extLst>
              <a:ext uri="{FF2B5EF4-FFF2-40B4-BE49-F238E27FC236}">
                <a16:creationId xmlns:a16="http://schemas.microsoft.com/office/drawing/2014/main" id="{C000E219-9A32-4797-93A1-E1617DF4B312}"/>
              </a:ext>
            </a:extLst>
          </p:cNvPr>
          <p:cNvSpPr>
            <a:spLocks noGrp="1"/>
          </p:cNvSpPr>
          <p:nvPr>
            <p:ph type="body" idx="1"/>
          </p:nvPr>
        </p:nvSpPr>
        <p:spPr/>
        <p:txBody>
          <a:bodyPr/>
          <a:lstStyle/>
          <a:p>
            <a:r>
              <a:rPr lang="en-US" b="1" dirty="0">
                <a:solidFill>
                  <a:schemeClr val="accent5">
                    <a:lumMod val="75000"/>
                  </a:schemeClr>
                </a:solidFill>
              </a:rPr>
              <a:t>select</a:t>
            </a:r>
            <a:r>
              <a:rPr lang="en-US" dirty="0"/>
              <a:t> * </a:t>
            </a:r>
            <a:r>
              <a:rPr lang="en-US" b="1" dirty="0">
                <a:solidFill>
                  <a:schemeClr val="accent5">
                    <a:lumMod val="75000"/>
                  </a:schemeClr>
                </a:solidFill>
              </a:rPr>
              <a:t>from</a:t>
            </a:r>
            <a:r>
              <a:rPr lang="en-US" dirty="0"/>
              <a:t> </a:t>
            </a:r>
            <a:r>
              <a:rPr lang="en-US" dirty="0" err="1"/>
              <a:t>state_crime</a:t>
            </a:r>
            <a:r>
              <a:rPr lang="en-US" dirty="0">
                <a:solidFill>
                  <a:srgbClr val="FF0000"/>
                </a:solidFill>
              </a:rPr>
              <a:t>;</a:t>
            </a:r>
          </a:p>
        </p:txBody>
      </p:sp>
      <p:sp>
        <p:nvSpPr>
          <p:cNvPr id="3" name="Content Placeholder 2">
            <a:extLst>
              <a:ext uri="{FF2B5EF4-FFF2-40B4-BE49-F238E27FC236}">
                <a16:creationId xmlns:a16="http://schemas.microsoft.com/office/drawing/2014/main" id="{83D9F72A-211A-4AE2-8D56-F4C7EC2337BD}"/>
              </a:ext>
            </a:extLst>
          </p:cNvPr>
          <p:cNvSpPr>
            <a:spLocks noGrp="1"/>
          </p:cNvSpPr>
          <p:nvPr>
            <p:ph sz="half" idx="2"/>
          </p:nvPr>
        </p:nvSpPr>
        <p:spPr/>
        <p:txBody>
          <a:bodyPr>
            <a:normAutofit/>
          </a:bodyPr>
          <a:lstStyle/>
          <a:p>
            <a:r>
              <a:rPr lang="en-US" dirty="0"/>
              <a:t>Will show all the data within the table due to the wildcard</a:t>
            </a:r>
          </a:p>
          <a:p>
            <a:pPr marL="457200" lvl="1" indent="0">
              <a:buNone/>
            </a:pPr>
            <a:endParaRPr lang="en-US" dirty="0"/>
          </a:p>
        </p:txBody>
      </p:sp>
      <p:sp>
        <p:nvSpPr>
          <p:cNvPr id="19" name="Content Placeholder 18">
            <a:extLst>
              <a:ext uri="{FF2B5EF4-FFF2-40B4-BE49-F238E27FC236}">
                <a16:creationId xmlns:a16="http://schemas.microsoft.com/office/drawing/2014/main" id="{1868DF40-CA5D-453F-B737-8F51A72D7E46}"/>
              </a:ext>
            </a:extLst>
          </p:cNvPr>
          <p:cNvSpPr>
            <a:spLocks noGrp="1"/>
          </p:cNvSpPr>
          <p:nvPr>
            <p:ph sz="quarter" idx="4"/>
          </p:nvPr>
        </p:nvSpPr>
        <p:spPr/>
        <p:txBody>
          <a:bodyPr/>
          <a:lstStyle/>
          <a:p>
            <a:r>
              <a:rPr lang="en-US" dirty="0"/>
              <a:t>How many rows?</a:t>
            </a:r>
          </a:p>
          <a:p>
            <a:r>
              <a:rPr lang="en-US" dirty="0"/>
              <a:t>How many attributes? </a:t>
            </a:r>
          </a:p>
          <a:p>
            <a:endParaRPr lang="en-US" dirty="0"/>
          </a:p>
        </p:txBody>
      </p:sp>
      <p:sp>
        <p:nvSpPr>
          <p:cNvPr id="22" name="Text Placeholder 21">
            <a:extLst>
              <a:ext uri="{FF2B5EF4-FFF2-40B4-BE49-F238E27FC236}">
                <a16:creationId xmlns:a16="http://schemas.microsoft.com/office/drawing/2014/main" id="{45D25BCE-A36E-4053-9A3C-3C76E312FE9A}"/>
              </a:ext>
            </a:extLst>
          </p:cNvPr>
          <p:cNvSpPr>
            <a:spLocks noGrp="1"/>
          </p:cNvSpPr>
          <p:nvPr>
            <p:ph type="body" sz="quarter" idx="3"/>
          </p:nvPr>
        </p:nvSpPr>
        <p:spPr/>
        <p:txBody>
          <a:bodyPr/>
          <a:lstStyle/>
          <a:p>
            <a:r>
              <a:rPr lang="en-US" dirty="0"/>
              <a:t>Questions</a:t>
            </a:r>
          </a:p>
        </p:txBody>
      </p:sp>
      <p:sp>
        <p:nvSpPr>
          <p:cNvPr id="27" name="Footer Placeholder 5">
            <a:extLst>
              <a:ext uri="{FF2B5EF4-FFF2-40B4-BE49-F238E27FC236}">
                <a16:creationId xmlns:a16="http://schemas.microsoft.com/office/drawing/2014/main" id="{422D9B99-346F-425F-AC8D-2BCB881DC89A}"/>
              </a:ext>
            </a:extLst>
          </p:cNvPr>
          <p:cNvSpPr>
            <a:spLocks noGrp="1"/>
          </p:cNvSpPr>
          <p:nvPr>
            <p:ph type="ftr" sz="quarter" idx="11"/>
          </p:nvPr>
        </p:nvSpPr>
        <p:spPr>
          <a:xfrm>
            <a:off x="435868" y="6492875"/>
            <a:ext cx="11197991" cy="365125"/>
          </a:xfrm>
        </p:spPr>
        <p:txBody>
          <a:bodyPr/>
          <a:lstStyle/>
          <a:p>
            <a:pPr algn="r"/>
            <a:r>
              <a:rPr lang="en-US" dirty="0"/>
              <a:t>Vanessa Casillas (Graduate Fellow at QCL)</a:t>
            </a:r>
          </a:p>
        </p:txBody>
      </p:sp>
    </p:spTree>
    <p:extLst>
      <p:ext uri="{BB962C8B-B14F-4D97-AF65-F5344CB8AC3E}">
        <p14:creationId xmlns:p14="http://schemas.microsoft.com/office/powerpoint/2010/main" val="16881647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9BA803-5FFD-40AF-9040-5AD5E4815A82}"/>
              </a:ext>
            </a:extLst>
          </p:cNvPr>
          <p:cNvSpPr>
            <a:spLocks noGrp="1"/>
          </p:cNvSpPr>
          <p:nvPr>
            <p:ph type="title"/>
          </p:nvPr>
        </p:nvSpPr>
        <p:spPr/>
        <p:txBody>
          <a:bodyPr/>
          <a:lstStyle/>
          <a:p>
            <a:r>
              <a:rPr lang="en-US" dirty="0"/>
              <a:t>Detailed view</a:t>
            </a:r>
          </a:p>
        </p:txBody>
      </p:sp>
      <p:sp>
        <p:nvSpPr>
          <p:cNvPr id="3" name="Content Placeholder 2">
            <a:extLst>
              <a:ext uri="{FF2B5EF4-FFF2-40B4-BE49-F238E27FC236}">
                <a16:creationId xmlns:a16="http://schemas.microsoft.com/office/drawing/2014/main" id="{C1C5475A-B70F-4B99-A2CF-18FAC68394C6}"/>
              </a:ext>
            </a:extLst>
          </p:cNvPr>
          <p:cNvSpPr>
            <a:spLocks noGrp="1"/>
          </p:cNvSpPr>
          <p:nvPr>
            <p:ph idx="1"/>
          </p:nvPr>
        </p:nvSpPr>
        <p:spPr>
          <a:xfrm>
            <a:off x="677333" y="2160589"/>
            <a:ext cx="9028937" cy="3880773"/>
          </a:xfrm>
        </p:spPr>
        <p:txBody>
          <a:bodyPr>
            <a:normAutofit/>
          </a:bodyPr>
          <a:lstStyle/>
          <a:p>
            <a:pPr marL="0" indent="0">
              <a:buNone/>
            </a:pPr>
            <a:endParaRPr lang="en-US" b="1" dirty="0"/>
          </a:p>
          <a:p>
            <a:pPr marL="0" indent="0">
              <a:buNone/>
            </a:pPr>
            <a:endParaRPr lang="en-US" b="1" dirty="0"/>
          </a:p>
          <a:p>
            <a:pPr marL="0" indent="0">
              <a:buNone/>
            </a:pPr>
            <a:r>
              <a:rPr lang="en-US" b="1" dirty="0">
                <a:solidFill>
                  <a:srgbClr val="00B0F0"/>
                </a:solidFill>
              </a:rPr>
              <a:t>select</a:t>
            </a:r>
            <a:r>
              <a:rPr lang="en-US" dirty="0"/>
              <a:t> </a:t>
            </a:r>
            <a:r>
              <a:rPr lang="en-US" dirty="0">
                <a:solidFill>
                  <a:srgbClr val="92D050"/>
                </a:solidFill>
              </a:rPr>
              <a:t>*</a:t>
            </a:r>
            <a:r>
              <a:rPr lang="en-US" dirty="0"/>
              <a:t> </a:t>
            </a:r>
            <a:r>
              <a:rPr lang="en-US" b="1" dirty="0">
                <a:solidFill>
                  <a:srgbClr val="FF0000"/>
                </a:solidFill>
              </a:rPr>
              <a:t>from</a:t>
            </a:r>
            <a:r>
              <a:rPr lang="en-US" dirty="0"/>
              <a:t> </a:t>
            </a:r>
            <a:r>
              <a:rPr lang="en-US" dirty="0" err="1">
                <a:solidFill>
                  <a:srgbClr val="7030A0"/>
                </a:solidFill>
              </a:rPr>
              <a:t>state_crime</a:t>
            </a:r>
            <a:r>
              <a:rPr lang="en-US" dirty="0"/>
              <a:t>;</a:t>
            </a:r>
          </a:p>
          <a:p>
            <a:endParaRPr lang="en-US" dirty="0"/>
          </a:p>
          <a:p>
            <a:endParaRPr lang="en-US" dirty="0"/>
          </a:p>
          <a:p>
            <a:pPr marL="0" indent="0">
              <a:buNone/>
            </a:pPr>
            <a:endParaRPr lang="en-US" b="1" dirty="0"/>
          </a:p>
          <a:p>
            <a:endParaRPr lang="en-US" dirty="0"/>
          </a:p>
          <a:p>
            <a:endParaRPr lang="en-US" dirty="0"/>
          </a:p>
        </p:txBody>
      </p:sp>
      <p:cxnSp>
        <p:nvCxnSpPr>
          <p:cNvPr id="13" name="Straight Arrow Connector 12">
            <a:extLst>
              <a:ext uri="{FF2B5EF4-FFF2-40B4-BE49-F238E27FC236}">
                <a16:creationId xmlns:a16="http://schemas.microsoft.com/office/drawing/2014/main" id="{C5F48674-C8DC-42F2-A4DF-814E45D73DC0}"/>
              </a:ext>
            </a:extLst>
          </p:cNvPr>
          <p:cNvCxnSpPr>
            <a:cxnSpLocks/>
          </p:cNvCxnSpPr>
          <p:nvPr/>
        </p:nvCxnSpPr>
        <p:spPr>
          <a:xfrm>
            <a:off x="1118863" y="3315411"/>
            <a:ext cx="0" cy="440161"/>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A0AB3E91-69EF-4EC0-B34E-DCFB61A382DF}"/>
              </a:ext>
            </a:extLst>
          </p:cNvPr>
          <p:cNvSpPr txBox="1"/>
          <p:nvPr/>
        </p:nvSpPr>
        <p:spPr>
          <a:xfrm>
            <a:off x="1972920" y="1910400"/>
            <a:ext cx="369168" cy="1015663"/>
          </a:xfrm>
          <a:prstGeom prst="rect">
            <a:avLst/>
          </a:prstGeom>
          <a:noFill/>
        </p:spPr>
        <p:txBody>
          <a:bodyPr wrap="square" rtlCol="0">
            <a:spAutoFit/>
          </a:bodyPr>
          <a:lstStyle/>
          <a:p>
            <a:r>
              <a:rPr lang="en-US" sz="6000" dirty="0">
                <a:solidFill>
                  <a:srgbClr val="92D050"/>
                </a:solidFill>
              </a:rPr>
              <a:t>*</a:t>
            </a:r>
          </a:p>
        </p:txBody>
      </p:sp>
      <p:sp>
        <p:nvSpPr>
          <p:cNvPr id="20" name="TextBox 19">
            <a:extLst>
              <a:ext uri="{FF2B5EF4-FFF2-40B4-BE49-F238E27FC236}">
                <a16:creationId xmlns:a16="http://schemas.microsoft.com/office/drawing/2014/main" id="{29978191-FADE-4271-83A9-4C83CC25B13C}"/>
              </a:ext>
            </a:extLst>
          </p:cNvPr>
          <p:cNvSpPr txBox="1"/>
          <p:nvPr/>
        </p:nvSpPr>
        <p:spPr>
          <a:xfrm>
            <a:off x="2261991" y="2069234"/>
            <a:ext cx="2533058" cy="369332"/>
          </a:xfrm>
          <a:prstGeom prst="rect">
            <a:avLst/>
          </a:prstGeom>
          <a:noFill/>
        </p:spPr>
        <p:txBody>
          <a:bodyPr wrap="square" rtlCol="0">
            <a:spAutoFit/>
          </a:bodyPr>
          <a:lstStyle/>
          <a:p>
            <a:r>
              <a:rPr lang="en-US" dirty="0">
                <a:solidFill>
                  <a:srgbClr val="92D050"/>
                </a:solidFill>
              </a:rPr>
              <a:t>:wildcard (select all)</a:t>
            </a:r>
          </a:p>
        </p:txBody>
      </p:sp>
      <p:cxnSp>
        <p:nvCxnSpPr>
          <p:cNvPr id="22" name="Straight Arrow Connector 21">
            <a:extLst>
              <a:ext uri="{FF2B5EF4-FFF2-40B4-BE49-F238E27FC236}">
                <a16:creationId xmlns:a16="http://schemas.microsoft.com/office/drawing/2014/main" id="{98F20F36-B5C9-46A8-AD2B-313F3B689F58}"/>
              </a:ext>
            </a:extLst>
          </p:cNvPr>
          <p:cNvCxnSpPr>
            <a:cxnSpLocks/>
          </p:cNvCxnSpPr>
          <p:nvPr/>
        </p:nvCxnSpPr>
        <p:spPr>
          <a:xfrm flipV="1">
            <a:off x="1582688" y="2360867"/>
            <a:ext cx="450574" cy="5527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244E4B32-7407-4E86-9A32-CA19DD666538}"/>
              </a:ext>
            </a:extLst>
          </p:cNvPr>
          <p:cNvCxnSpPr>
            <a:cxnSpLocks/>
          </p:cNvCxnSpPr>
          <p:nvPr/>
        </p:nvCxnSpPr>
        <p:spPr>
          <a:xfrm flipV="1">
            <a:off x="3089649" y="2680725"/>
            <a:ext cx="562271" cy="225760"/>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B060EBCB-507C-43A3-B836-3DEA6EEE3AF8}"/>
              </a:ext>
            </a:extLst>
          </p:cNvPr>
          <p:cNvSpPr txBox="1"/>
          <p:nvPr/>
        </p:nvSpPr>
        <p:spPr>
          <a:xfrm>
            <a:off x="3651920" y="2475756"/>
            <a:ext cx="1371016" cy="369332"/>
          </a:xfrm>
          <a:prstGeom prst="rect">
            <a:avLst/>
          </a:prstGeom>
          <a:noFill/>
        </p:spPr>
        <p:txBody>
          <a:bodyPr wrap="none" rtlCol="0">
            <a:spAutoFit/>
          </a:bodyPr>
          <a:lstStyle/>
          <a:p>
            <a:r>
              <a:rPr lang="en-US" dirty="0">
                <a:solidFill>
                  <a:srgbClr val="7030A0"/>
                </a:solidFill>
              </a:rPr>
              <a:t>Table name</a:t>
            </a:r>
          </a:p>
        </p:txBody>
      </p:sp>
      <p:sp>
        <p:nvSpPr>
          <p:cNvPr id="33" name="TextBox 32">
            <a:extLst>
              <a:ext uri="{FF2B5EF4-FFF2-40B4-BE49-F238E27FC236}">
                <a16:creationId xmlns:a16="http://schemas.microsoft.com/office/drawing/2014/main" id="{63FB7613-0BD1-48A9-B899-03C029C38E5F}"/>
              </a:ext>
            </a:extLst>
          </p:cNvPr>
          <p:cNvSpPr txBox="1"/>
          <p:nvPr/>
        </p:nvSpPr>
        <p:spPr>
          <a:xfrm>
            <a:off x="722350" y="1134278"/>
            <a:ext cx="6096946" cy="646331"/>
          </a:xfrm>
          <a:prstGeom prst="rect">
            <a:avLst/>
          </a:prstGeom>
          <a:noFill/>
        </p:spPr>
        <p:txBody>
          <a:bodyPr wrap="square">
            <a:spAutoFit/>
          </a:bodyPr>
          <a:lstStyle/>
          <a:p>
            <a:r>
              <a:rPr lang="en-US" b="0" i="0" dirty="0">
                <a:solidFill>
                  <a:srgbClr val="0000CD"/>
                </a:solidFill>
                <a:effectLst/>
                <a:latin typeface="Consolas" panose="020B0609020204030204" pitchFamily="49" charset="0"/>
              </a:rPr>
              <a:t>SELECT</a:t>
            </a:r>
            <a:r>
              <a:rPr lang="en-US" b="0" i="0" dirty="0">
                <a:solidFill>
                  <a:srgbClr val="000000"/>
                </a:solidFill>
                <a:effectLst/>
                <a:latin typeface="Consolas" panose="020B0609020204030204" pitchFamily="49" charset="0"/>
              </a:rPr>
              <a:t> </a:t>
            </a:r>
            <a:r>
              <a:rPr lang="en-US" b="0" i="1" dirty="0">
                <a:solidFill>
                  <a:srgbClr val="000000"/>
                </a:solidFill>
                <a:effectLst/>
                <a:latin typeface="Consolas" panose="020B0609020204030204" pitchFamily="49" charset="0"/>
              </a:rPr>
              <a:t>column1</a:t>
            </a:r>
            <a:r>
              <a:rPr lang="en-US" b="0" i="0" dirty="0">
                <a:solidFill>
                  <a:srgbClr val="000000"/>
                </a:solidFill>
                <a:effectLst/>
                <a:latin typeface="Consolas" panose="020B0609020204030204" pitchFamily="49" charset="0"/>
              </a:rPr>
              <a:t>,</a:t>
            </a:r>
            <a:r>
              <a:rPr lang="en-US" b="0" i="1" dirty="0">
                <a:solidFill>
                  <a:srgbClr val="000000"/>
                </a:solidFill>
                <a:effectLst/>
                <a:latin typeface="Consolas" panose="020B0609020204030204" pitchFamily="49" charset="0"/>
              </a:rPr>
              <a:t> column2, ...</a:t>
            </a:r>
            <a:br>
              <a:rPr lang="en-US" dirty="0"/>
            </a:br>
            <a:r>
              <a:rPr lang="en-US" b="0" i="0" dirty="0">
                <a:solidFill>
                  <a:srgbClr val="0000CD"/>
                </a:solidFill>
                <a:effectLst/>
                <a:latin typeface="Consolas" panose="020B0609020204030204" pitchFamily="49" charset="0"/>
              </a:rPr>
              <a:t>FROM</a:t>
            </a:r>
            <a:r>
              <a:rPr lang="en-US" b="0" i="0" dirty="0">
                <a:solidFill>
                  <a:srgbClr val="000000"/>
                </a:solidFill>
                <a:effectLst/>
                <a:latin typeface="Consolas" panose="020B0609020204030204" pitchFamily="49" charset="0"/>
              </a:rPr>
              <a:t> </a:t>
            </a:r>
            <a:r>
              <a:rPr lang="en-US" b="0" i="1" dirty="0" err="1">
                <a:solidFill>
                  <a:srgbClr val="000000"/>
                </a:solidFill>
                <a:effectLst/>
                <a:latin typeface="Consolas" panose="020B0609020204030204" pitchFamily="49" charset="0"/>
              </a:rPr>
              <a:t>table_name</a:t>
            </a:r>
            <a:r>
              <a:rPr lang="en-US" b="0" i="0" dirty="0">
                <a:solidFill>
                  <a:srgbClr val="000000"/>
                </a:solidFill>
                <a:effectLst/>
                <a:latin typeface="Consolas" panose="020B0609020204030204" pitchFamily="49" charset="0"/>
              </a:rPr>
              <a:t>;</a:t>
            </a:r>
            <a:endParaRPr lang="en-US" dirty="0"/>
          </a:p>
        </p:txBody>
      </p:sp>
      <p:sp>
        <p:nvSpPr>
          <p:cNvPr id="35" name="TextBox 34">
            <a:extLst>
              <a:ext uri="{FF2B5EF4-FFF2-40B4-BE49-F238E27FC236}">
                <a16:creationId xmlns:a16="http://schemas.microsoft.com/office/drawing/2014/main" id="{00C25103-DC53-496D-900B-C5526174D3ED}"/>
              </a:ext>
            </a:extLst>
          </p:cNvPr>
          <p:cNvSpPr txBox="1"/>
          <p:nvPr/>
        </p:nvSpPr>
        <p:spPr>
          <a:xfrm>
            <a:off x="388355" y="3734570"/>
            <a:ext cx="2839239" cy="646331"/>
          </a:xfrm>
          <a:prstGeom prst="rect">
            <a:avLst/>
          </a:prstGeom>
          <a:noFill/>
        </p:spPr>
        <p:txBody>
          <a:bodyPr wrap="none" rtlCol="0">
            <a:spAutoFit/>
          </a:bodyPr>
          <a:lstStyle/>
          <a:p>
            <a:r>
              <a:rPr lang="en-US" dirty="0">
                <a:solidFill>
                  <a:srgbClr val="00B0F0"/>
                </a:solidFill>
              </a:rPr>
              <a:t>What do you want to see?</a:t>
            </a:r>
          </a:p>
          <a:p>
            <a:endParaRPr lang="en-US" dirty="0">
              <a:solidFill>
                <a:srgbClr val="00B0F0"/>
              </a:solidFill>
            </a:endParaRPr>
          </a:p>
        </p:txBody>
      </p:sp>
      <p:cxnSp>
        <p:nvCxnSpPr>
          <p:cNvPr id="11" name="Straight Arrow Connector 10">
            <a:extLst>
              <a:ext uri="{FF2B5EF4-FFF2-40B4-BE49-F238E27FC236}">
                <a16:creationId xmlns:a16="http://schemas.microsoft.com/office/drawing/2014/main" id="{81517AE0-C76E-4255-A876-7FD1FFF31661}"/>
              </a:ext>
            </a:extLst>
          </p:cNvPr>
          <p:cNvCxnSpPr/>
          <p:nvPr/>
        </p:nvCxnSpPr>
        <p:spPr>
          <a:xfrm>
            <a:off x="3697357" y="3159785"/>
            <a:ext cx="59066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2" name="TextBox 11">
            <a:extLst>
              <a:ext uri="{FF2B5EF4-FFF2-40B4-BE49-F238E27FC236}">
                <a16:creationId xmlns:a16="http://schemas.microsoft.com/office/drawing/2014/main" id="{1A13EA08-03A9-4236-BC6E-17BA4D1499D4}"/>
              </a:ext>
            </a:extLst>
          </p:cNvPr>
          <p:cNvSpPr txBox="1"/>
          <p:nvPr/>
        </p:nvSpPr>
        <p:spPr>
          <a:xfrm>
            <a:off x="4253195" y="2941517"/>
            <a:ext cx="846707" cy="369332"/>
          </a:xfrm>
          <a:prstGeom prst="rect">
            <a:avLst/>
          </a:prstGeom>
          <a:noFill/>
        </p:spPr>
        <p:txBody>
          <a:bodyPr wrap="none" rtlCol="0">
            <a:spAutoFit/>
          </a:bodyPr>
          <a:lstStyle/>
          <a:p>
            <a:r>
              <a:rPr lang="en-US" dirty="0"/>
              <a:t>syntax</a:t>
            </a:r>
          </a:p>
        </p:txBody>
      </p:sp>
      <p:sp>
        <p:nvSpPr>
          <p:cNvPr id="40" name="Footer Placeholder 5">
            <a:extLst>
              <a:ext uri="{FF2B5EF4-FFF2-40B4-BE49-F238E27FC236}">
                <a16:creationId xmlns:a16="http://schemas.microsoft.com/office/drawing/2014/main" id="{9DE7C81E-2E91-4994-B835-9295598916BE}"/>
              </a:ext>
            </a:extLst>
          </p:cNvPr>
          <p:cNvSpPr>
            <a:spLocks noGrp="1"/>
          </p:cNvSpPr>
          <p:nvPr>
            <p:ph type="ftr" sz="quarter" idx="11"/>
          </p:nvPr>
        </p:nvSpPr>
        <p:spPr>
          <a:xfrm>
            <a:off x="435868" y="6492875"/>
            <a:ext cx="11197991" cy="365125"/>
          </a:xfrm>
        </p:spPr>
        <p:txBody>
          <a:bodyPr/>
          <a:lstStyle/>
          <a:p>
            <a:pPr algn="r"/>
            <a:r>
              <a:rPr lang="en-US" dirty="0"/>
              <a:t>Vanessa Casillas (Graduate Fellow at QCL)</a:t>
            </a:r>
          </a:p>
        </p:txBody>
      </p:sp>
      <p:cxnSp>
        <p:nvCxnSpPr>
          <p:cNvPr id="21" name="Straight Arrow Connector 20">
            <a:extLst>
              <a:ext uri="{FF2B5EF4-FFF2-40B4-BE49-F238E27FC236}">
                <a16:creationId xmlns:a16="http://schemas.microsoft.com/office/drawing/2014/main" id="{1E2014CD-2C1C-43CF-9A8C-CE9E1DC8AD51}"/>
              </a:ext>
            </a:extLst>
          </p:cNvPr>
          <p:cNvCxnSpPr>
            <a:cxnSpLocks/>
          </p:cNvCxnSpPr>
          <p:nvPr/>
        </p:nvCxnSpPr>
        <p:spPr>
          <a:xfrm>
            <a:off x="2060293" y="3310849"/>
            <a:ext cx="1591627" cy="42372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3B39B48D-9A7D-4C88-8EEA-25445387A447}"/>
              </a:ext>
            </a:extLst>
          </p:cNvPr>
          <p:cNvSpPr txBox="1"/>
          <p:nvPr/>
        </p:nvSpPr>
        <p:spPr>
          <a:xfrm>
            <a:off x="3651920" y="3530547"/>
            <a:ext cx="1385316" cy="369332"/>
          </a:xfrm>
          <a:prstGeom prst="rect">
            <a:avLst/>
          </a:prstGeom>
          <a:noFill/>
        </p:spPr>
        <p:txBody>
          <a:bodyPr wrap="none" rtlCol="0">
            <a:spAutoFit/>
          </a:bodyPr>
          <a:lstStyle/>
          <a:p>
            <a:r>
              <a:rPr lang="en-US" dirty="0">
                <a:solidFill>
                  <a:srgbClr val="FF0000"/>
                </a:solidFill>
              </a:rPr>
              <a:t>what table?</a:t>
            </a:r>
          </a:p>
        </p:txBody>
      </p:sp>
    </p:spTree>
    <p:extLst>
      <p:ext uri="{BB962C8B-B14F-4D97-AF65-F5344CB8AC3E}">
        <p14:creationId xmlns:p14="http://schemas.microsoft.com/office/powerpoint/2010/main" val="36921469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206C5E-9871-4436-A4A3-D81AA043A146}"/>
              </a:ext>
            </a:extLst>
          </p:cNvPr>
          <p:cNvSpPr>
            <a:spLocks noGrp="1"/>
          </p:cNvSpPr>
          <p:nvPr>
            <p:ph type="title"/>
          </p:nvPr>
        </p:nvSpPr>
        <p:spPr/>
        <p:txBody>
          <a:bodyPr>
            <a:normAutofit/>
          </a:bodyPr>
          <a:lstStyle/>
          <a:p>
            <a:r>
              <a:rPr lang="en-US" dirty="0"/>
              <a:t>Select </a:t>
            </a:r>
          </a:p>
        </p:txBody>
      </p:sp>
      <p:sp>
        <p:nvSpPr>
          <p:cNvPr id="3" name="Content Placeholder 2">
            <a:extLst>
              <a:ext uri="{FF2B5EF4-FFF2-40B4-BE49-F238E27FC236}">
                <a16:creationId xmlns:a16="http://schemas.microsoft.com/office/drawing/2014/main" id="{83D9F72A-211A-4AE2-8D56-F4C7EC2337BD}"/>
              </a:ext>
            </a:extLst>
          </p:cNvPr>
          <p:cNvSpPr>
            <a:spLocks noGrp="1"/>
          </p:cNvSpPr>
          <p:nvPr>
            <p:ph sz="half" idx="2"/>
          </p:nvPr>
        </p:nvSpPr>
        <p:spPr/>
        <p:txBody>
          <a:bodyPr>
            <a:normAutofit/>
          </a:bodyPr>
          <a:lstStyle/>
          <a:p>
            <a:pPr marL="57150" indent="0">
              <a:buNone/>
            </a:pPr>
            <a:r>
              <a:rPr lang="en-US" b="1" dirty="0">
                <a:solidFill>
                  <a:schemeClr val="accent5">
                    <a:lumMod val="75000"/>
                  </a:schemeClr>
                </a:solidFill>
              </a:rPr>
              <a:t>select</a:t>
            </a:r>
            <a:r>
              <a:rPr lang="en-US" dirty="0"/>
              <a:t> </a:t>
            </a:r>
            <a:r>
              <a:rPr lang="en-US" dirty="0" err="1"/>
              <a:t>Data_Population</a:t>
            </a:r>
            <a:r>
              <a:rPr lang="en-US" dirty="0"/>
              <a:t>, </a:t>
            </a:r>
            <a:r>
              <a:rPr lang="en-US" dirty="0" err="1"/>
              <a:t>Data_Totals_Property_Theft</a:t>
            </a:r>
            <a:r>
              <a:rPr lang="en-US" dirty="0"/>
              <a:t>, </a:t>
            </a:r>
            <a:r>
              <a:rPr lang="en-US" dirty="0" err="1"/>
              <a:t>Data_Totals_Violent_Robbery</a:t>
            </a:r>
            <a:r>
              <a:rPr lang="en-US" dirty="0"/>
              <a:t> </a:t>
            </a:r>
            <a:br>
              <a:rPr lang="en-US" dirty="0"/>
            </a:br>
            <a:r>
              <a:rPr lang="en-US" b="1" dirty="0">
                <a:solidFill>
                  <a:schemeClr val="accent5">
                    <a:lumMod val="75000"/>
                  </a:schemeClr>
                </a:solidFill>
              </a:rPr>
              <a:t>from</a:t>
            </a:r>
            <a:r>
              <a:rPr lang="en-US" dirty="0"/>
              <a:t> </a:t>
            </a:r>
            <a:r>
              <a:rPr lang="en-US" dirty="0" err="1"/>
              <a:t>state_crime</a:t>
            </a:r>
            <a:r>
              <a:rPr lang="en-US" dirty="0">
                <a:solidFill>
                  <a:srgbClr val="FF0000"/>
                </a:solidFill>
              </a:rPr>
              <a:t>;</a:t>
            </a:r>
          </a:p>
          <a:p>
            <a:pPr indent="-285750"/>
            <a:r>
              <a:rPr lang="en-US" dirty="0"/>
              <a:t>Will show the columns that we like to see only</a:t>
            </a:r>
          </a:p>
        </p:txBody>
      </p:sp>
      <p:sp>
        <p:nvSpPr>
          <p:cNvPr id="9" name="Content Placeholder 8">
            <a:extLst>
              <a:ext uri="{FF2B5EF4-FFF2-40B4-BE49-F238E27FC236}">
                <a16:creationId xmlns:a16="http://schemas.microsoft.com/office/drawing/2014/main" id="{E2E31B4D-C62F-4A2E-8521-1F9D2936FDCC}"/>
              </a:ext>
            </a:extLst>
          </p:cNvPr>
          <p:cNvSpPr>
            <a:spLocks noGrp="1"/>
          </p:cNvSpPr>
          <p:nvPr>
            <p:ph sz="quarter" idx="4"/>
          </p:nvPr>
        </p:nvSpPr>
        <p:spPr/>
        <p:txBody>
          <a:bodyPr/>
          <a:lstStyle/>
          <a:p>
            <a:pPr marL="742950" lvl="1" indent="-285750">
              <a:buFont typeface="Arial" panose="020B0604020202020204" pitchFamily="34" charset="0"/>
              <a:buChar char="•"/>
            </a:pPr>
            <a:endParaRPr lang="en-US" dirty="0"/>
          </a:p>
          <a:p>
            <a:endParaRPr lang="en-US" dirty="0"/>
          </a:p>
        </p:txBody>
      </p:sp>
      <p:sp>
        <p:nvSpPr>
          <p:cNvPr id="19" name="Footer Placeholder 5">
            <a:extLst>
              <a:ext uri="{FF2B5EF4-FFF2-40B4-BE49-F238E27FC236}">
                <a16:creationId xmlns:a16="http://schemas.microsoft.com/office/drawing/2014/main" id="{B039A875-07DE-4CA0-B195-AE6E441B7140}"/>
              </a:ext>
            </a:extLst>
          </p:cNvPr>
          <p:cNvSpPr>
            <a:spLocks noGrp="1"/>
          </p:cNvSpPr>
          <p:nvPr>
            <p:ph type="ftr" sz="quarter" idx="11"/>
          </p:nvPr>
        </p:nvSpPr>
        <p:spPr>
          <a:xfrm>
            <a:off x="435868" y="6492875"/>
            <a:ext cx="11197991" cy="365125"/>
          </a:xfrm>
        </p:spPr>
        <p:txBody>
          <a:bodyPr/>
          <a:lstStyle/>
          <a:p>
            <a:pPr algn="r"/>
            <a:r>
              <a:rPr lang="en-US" dirty="0"/>
              <a:t>Vanessa Casillas (Graduate Fellow at QCL)</a:t>
            </a:r>
          </a:p>
        </p:txBody>
      </p:sp>
    </p:spTree>
    <p:extLst>
      <p:ext uri="{BB962C8B-B14F-4D97-AF65-F5344CB8AC3E}">
        <p14:creationId xmlns:p14="http://schemas.microsoft.com/office/powerpoint/2010/main" val="1536153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9BA803-5FFD-40AF-9040-5AD5E4815A82}"/>
              </a:ext>
            </a:extLst>
          </p:cNvPr>
          <p:cNvSpPr>
            <a:spLocks noGrp="1"/>
          </p:cNvSpPr>
          <p:nvPr>
            <p:ph type="title"/>
          </p:nvPr>
        </p:nvSpPr>
        <p:spPr/>
        <p:txBody>
          <a:bodyPr/>
          <a:lstStyle/>
          <a:p>
            <a:r>
              <a:rPr lang="en-US" dirty="0"/>
              <a:t>Detailed view</a:t>
            </a:r>
          </a:p>
        </p:txBody>
      </p:sp>
      <p:sp>
        <p:nvSpPr>
          <p:cNvPr id="3" name="Content Placeholder 2">
            <a:extLst>
              <a:ext uri="{FF2B5EF4-FFF2-40B4-BE49-F238E27FC236}">
                <a16:creationId xmlns:a16="http://schemas.microsoft.com/office/drawing/2014/main" id="{C1C5475A-B70F-4B99-A2CF-18FAC68394C6}"/>
              </a:ext>
            </a:extLst>
          </p:cNvPr>
          <p:cNvSpPr>
            <a:spLocks noGrp="1"/>
          </p:cNvSpPr>
          <p:nvPr>
            <p:ph idx="1"/>
          </p:nvPr>
        </p:nvSpPr>
        <p:spPr>
          <a:xfrm>
            <a:off x="677333" y="2160589"/>
            <a:ext cx="9028937" cy="3880773"/>
          </a:xfrm>
        </p:spPr>
        <p:txBody>
          <a:bodyPr>
            <a:normAutofit/>
          </a:bodyPr>
          <a:lstStyle/>
          <a:p>
            <a:pPr marL="0" indent="0">
              <a:buNone/>
            </a:pPr>
            <a:endParaRPr lang="en-US" b="1" dirty="0"/>
          </a:p>
          <a:p>
            <a:pPr marL="0" indent="0">
              <a:buNone/>
            </a:pPr>
            <a:endParaRPr lang="en-US" b="1" dirty="0"/>
          </a:p>
          <a:p>
            <a:endParaRPr lang="en-US" dirty="0"/>
          </a:p>
          <a:p>
            <a:pPr marL="0" indent="0">
              <a:buNone/>
            </a:pPr>
            <a:endParaRPr lang="en-US" dirty="0"/>
          </a:p>
          <a:p>
            <a:pPr marL="0" indent="0">
              <a:buNone/>
            </a:pPr>
            <a:r>
              <a:rPr lang="en-US" b="1" dirty="0">
                <a:solidFill>
                  <a:srgbClr val="00B0F0"/>
                </a:solidFill>
              </a:rPr>
              <a:t>select</a:t>
            </a:r>
            <a:r>
              <a:rPr lang="en-US" dirty="0"/>
              <a:t> </a:t>
            </a:r>
            <a:r>
              <a:rPr lang="en-US" dirty="0" err="1">
                <a:solidFill>
                  <a:srgbClr val="92D050"/>
                </a:solidFill>
              </a:rPr>
              <a:t>Data_Population</a:t>
            </a:r>
            <a:r>
              <a:rPr lang="en-US" dirty="0"/>
              <a:t>, </a:t>
            </a:r>
            <a:r>
              <a:rPr lang="en-US" dirty="0" err="1">
                <a:solidFill>
                  <a:srgbClr val="92D050"/>
                </a:solidFill>
              </a:rPr>
              <a:t>Data_Totals_Property_Theft</a:t>
            </a:r>
            <a:r>
              <a:rPr lang="en-US" dirty="0" err="1"/>
              <a:t>,</a:t>
            </a:r>
            <a:r>
              <a:rPr lang="en-US" dirty="0" err="1">
                <a:solidFill>
                  <a:srgbClr val="92D050"/>
                </a:solidFill>
              </a:rPr>
              <a:t>Data_Totals_Violent_Robbery</a:t>
            </a:r>
            <a:r>
              <a:rPr lang="en-US" dirty="0">
                <a:solidFill>
                  <a:srgbClr val="92D050"/>
                </a:solidFill>
              </a:rPr>
              <a:t> </a:t>
            </a:r>
            <a:br>
              <a:rPr lang="en-US" dirty="0"/>
            </a:br>
            <a:r>
              <a:rPr lang="en-US" b="1" dirty="0">
                <a:solidFill>
                  <a:srgbClr val="FF0000"/>
                </a:solidFill>
              </a:rPr>
              <a:t>from</a:t>
            </a:r>
            <a:r>
              <a:rPr lang="en-US" dirty="0"/>
              <a:t> </a:t>
            </a:r>
            <a:r>
              <a:rPr lang="en-US" dirty="0" err="1">
                <a:solidFill>
                  <a:srgbClr val="7030A0"/>
                </a:solidFill>
              </a:rPr>
              <a:t>state_crime</a:t>
            </a:r>
            <a:r>
              <a:rPr lang="en-US" dirty="0"/>
              <a:t>;</a:t>
            </a:r>
          </a:p>
          <a:p>
            <a:endParaRPr lang="en-US" dirty="0"/>
          </a:p>
          <a:p>
            <a:endParaRPr lang="en-US" dirty="0"/>
          </a:p>
        </p:txBody>
      </p:sp>
      <p:cxnSp>
        <p:nvCxnSpPr>
          <p:cNvPr id="14" name="Straight Arrow Connector 13">
            <a:extLst>
              <a:ext uri="{FF2B5EF4-FFF2-40B4-BE49-F238E27FC236}">
                <a16:creationId xmlns:a16="http://schemas.microsoft.com/office/drawing/2014/main" id="{E1AA9E53-4AF8-40BA-B8B2-C1CF39E1498E}"/>
              </a:ext>
            </a:extLst>
          </p:cNvPr>
          <p:cNvCxnSpPr/>
          <p:nvPr/>
        </p:nvCxnSpPr>
        <p:spPr>
          <a:xfrm flipV="1">
            <a:off x="1124542" y="3345953"/>
            <a:ext cx="0" cy="363489"/>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DB2B5426-1676-42C7-A4A0-4C07B4A48105}"/>
              </a:ext>
            </a:extLst>
          </p:cNvPr>
          <p:cNvCxnSpPr>
            <a:cxnSpLocks/>
          </p:cNvCxnSpPr>
          <p:nvPr/>
        </p:nvCxnSpPr>
        <p:spPr>
          <a:xfrm>
            <a:off x="1009585" y="4459137"/>
            <a:ext cx="0" cy="37579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244E4B32-7407-4E86-9A32-CA19DD666538}"/>
              </a:ext>
            </a:extLst>
          </p:cNvPr>
          <p:cNvCxnSpPr>
            <a:cxnSpLocks/>
          </p:cNvCxnSpPr>
          <p:nvPr/>
        </p:nvCxnSpPr>
        <p:spPr>
          <a:xfrm>
            <a:off x="2261991" y="4470777"/>
            <a:ext cx="223739" cy="393520"/>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B060EBCB-507C-43A3-B836-3DEA6EEE3AF8}"/>
              </a:ext>
            </a:extLst>
          </p:cNvPr>
          <p:cNvSpPr txBox="1"/>
          <p:nvPr/>
        </p:nvSpPr>
        <p:spPr>
          <a:xfrm>
            <a:off x="2236374" y="4873569"/>
            <a:ext cx="1371016" cy="369332"/>
          </a:xfrm>
          <a:prstGeom prst="rect">
            <a:avLst/>
          </a:prstGeom>
          <a:noFill/>
        </p:spPr>
        <p:txBody>
          <a:bodyPr wrap="none" rtlCol="0">
            <a:spAutoFit/>
          </a:bodyPr>
          <a:lstStyle/>
          <a:p>
            <a:r>
              <a:rPr lang="en-US" dirty="0">
                <a:solidFill>
                  <a:srgbClr val="7030A0"/>
                </a:solidFill>
              </a:rPr>
              <a:t>Table name</a:t>
            </a:r>
          </a:p>
        </p:txBody>
      </p:sp>
      <p:cxnSp>
        <p:nvCxnSpPr>
          <p:cNvPr id="30" name="Straight Arrow Connector 29">
            <a:extLst>
              <a:ext uri="{FF2B5EF4-FFF2-40B4-BE49-F238E27FC236}">
                <a16:creationId xmlns:a16="http://schemas.microsoft.com/office/drawing/2014/main" id="{5AAF487B-0E29-4593-B7A5-09B6B910FF1A}"/>
              </a:ext>
            </a:extLst>
          </p:cNvPr>
          <p:cNvCxnSpPr/>
          <p:nvPr/>
        </p:nvCxnSpPr>
        <p:spPr>
          <a:xfrm flipV="1">
            <a:off x="4975668" y="3225111"/>
            <a:ext cx="0" cy="5026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4E576504-D8A1-4FE9-8480-CC5A9CA99363}"/>
              </a:ext>
            </a:extLst>
          </p:cNvPr>
          <p:cNvSpPr txBox="1"/>
          <p:nvPr/>
        </p:nvSpPr>
        <p:spPr>
          <a:xfrm>
            <a:off x="4245260" y="2836062"/>
            <a:ext cx="1688283" cy="369332"/>
          </a:xfrm>
          <a:prstGeom prst="rect">
            <a:avLst/>
          </a:prstGeom>
          <a:noFill/>
        </p:spPr>
        <p:txBody>
          <a:bodyPr wrap="none" rtlCol="0">
            <a:spAutoFit/>
          </a:bodyPr>
          <a:lstStyle/>
          <a:p>
            <a:r>
              <a:rPr lang="en-US" dirty="0">
                <a:solidFill>
                  <a:srgbClr val="92D050"/>
                </a:solidFill>
              </a:rPr>
              <a:t>Column names</a:t>
            </a:r>
          </a:p>
        </p:txBody>
      </p:sp>
      <p:sp>
        <p:nvSpPr>
          <p:cNvPr id="33" name="TextBox 32">
            <a:extLst>
              <a:ext uri="{FF2B5EF4-FFF2-40B4-BE49-F238E27FC236}">
                <a16:creationId xmlns:a16="http://schemas.microsoft.com/office/drawing/2014/main" id="{63FB7613-0BD1-48A9-B899-03C029C38E5F}"/>
              </a:ext>
            </a:extLst>
          </p:cNvPr>
          <p:cNvSpPr txBox="1"/>
          <p:nvPr/>
        </p:nvSpPr>
        <p:spPr>
          <a:xfrm>
            <a:off x="722350" y="1134278"/>
            <a:ext cx="6096946" cy="646331"/>
          </a:xfrm>
          <a:prstGeom prst="rect">
            <a:avLst/>
          </a:prstGeom>
          <a:noFill/>
        </p:spPr>
        <p:txBody>
          <a:bodyPr wrap="square">
            <a:spAutoFit/>
          </a:bodyPr>
          <a:lstStyle/>
          <a:p>
            <a:r>
              <a:rPr lang="en-US" b="0" i="0" dirty="0">
                <a:solidFill>
                  <a:srgbClr val="0000CD"/>
                </a:solidFill>
                <a:effectLst/>
                <a:latin typeface="Consolas" panose="020B0609020204030204" pitchFamily="49" charset="0"/>
              </a:rPr>
              <a:t>SELECT</a:t>
            </a:r>
            <a:r>
              <a:rPr lang="en-US" b="0" i="0" dirty="0">
                <a:solidFill>
                  <a:srgbClr val="000000"/>
                </a:solidFill>
                <a:effectLst/>
                <a:latin typeface="Consolas" panose="020B0609020204030204" pitchFamily="49" charset="0"/>
              </a:rPr>
              <a:t> </a:t>
            </a:r>
            <a:r>
              <a:rPr lang="en-US" b="0" i="1" dirty="0">
                <a:solidFill>
                  <a:srgbClr val="000000"/>
                </a:solidFill>
                <a:effectLst/>
                <a:latin typeface="Consolas" panose="020B0609020204030204" pitchFamily="49" charset="0"/>
              </a:rPr>
              <a:t>column1</a:t>
            </a:r>
            <a:r>
              <a:rPr lang="en-US" b="0" i="0" dirty="0">
                <a:solidFill>
                  <a:srgbClr val="000000"/>
                </a:solidFill>
                <a:effectLst/>
                <a:latin typeface="Consolas" panose="020B0609020204030204" pitchFamily="49" charset="0"/>
              </a:rPr>
              <a:t>,</a:t>
            </a:r>
            <a:r>
              <a:rPr lang="en-US" b="0" i="1" dirty="0">
                <a:solidFill>
                  <a:srgbClr val="000000"/>
                </a:solidFill>
                <a:effectLst/>
                <a:latin typeface="Consolas" panose="020B0609020204030204" pitchFamily="49" charset="0"/>
              </a:rPr>
              <a:t> column2, ...</a:t>
            </a:r>
            <a:br>
              <a:rPr lang="en-US" dirty="0"/>
            </a:br>
            <a:r>
              <a:rPr lang="en-US" b="0" i="0" dirty="0">
                <a:solidFill>
                  <a:srgbClr val="0000CD"/>
                </a:solidFill>
                <a:effectLst/>
                <a:latin typeface="Consolas" panose="020B0609020204030204" pitchFamily="49" charset="0"/>
              </a:rPr>
              <a:t>FROM</a:t>
            </a:r>
            <a:r>
              <a:rPr lang="en-US" b="0" i="0" dirty="0">
                <a:solidFill>
                  <a:srgbClr val="000000"/>
                </a:solidFill>
                <a:effectLst/>
                <a:latin typeface="Consolas" panose="020B0609020204030204" pitchFamily="49" charset="0"/>
              </a:rPr>
              <a:t> </a:t>
            </a:r>
            <a:r>
              <a:rPr lang="en-US" b="0" i="1" dirty="0" err="1">
                <a:solidFill>
                  <a:srgbClr val="000000"/>
                </a:solidFill>
                <a:effectLst/>
                <a:latin typeface="Consolas" panose="020B0609020204030204" pitchFamily="49" charset="0"/>
              </a:rPr>
              <a:t>table_name</a:t>
            </a:r>
            <a:r>
              <a:rPr lang="en-US" b="0" i="0" dirty="0">
                <a:solidFill>
                  <a:srgbClr val="000000"/>
                </a:solidFill>
                <a:effectLst/>
                <a:latin typeface="Consolas" panose="020B0609020204030204" pitchFamily="49" charset="0"/>
              </a:rPr>
              <a:t>;</a:t>
            </a:r>
            <a:endParaRPr lang="en-US" dirty="0"/>
          </a:p>
        </p:txBody>
      </p:sp>
      <p:sp>
        <p:nvSpPr>
          <p:cNvPr id="35" name="TextBox 34">
            <a:extLst>
              <a:ext uri="{FF2B5EF4-FFF2-40B4-BE49-F238E27FC236}">
                <a16:creationId xmlns:a16="http://schemas.microsoft.com/office/drawing/2014/main" id="{00C25103-DC53-496D-900B-C5526174D3ED}"/>
              </a:ext>
            </a:extLst>
          </p:cNvPr>
          <p:cNvSpPr txBox="1"/>
          <p:nvPr/>
        </p:nvSpPr>
        <p:spPr>
          <a:xfrm>
            <a:off x="388355" y="2924074"/>
            <a:ext cx="2839239" cy="646331"/>
          </a:xfrm>
          <a:prstGeom prst="rect">
            <a:avLst/>
          </a:prstGeom>
          <a:noFill/>
        </p:spPr>
        <p:txBody>
          <a:bodyPr wrap="none" rtlCol="0">
            <a:spAutoFit/>
          </a:bodyPr>
          <a:lstStyle/>
          <a:p>
            <a:r>
              <a:rPr lang="en-US" dirty="0">
                <a:solidFill>
                  <a:srgbClr val="00B0F0"/>
                </a:solidFill>
              </a:rPr>
              <a:t>What do you want to see?</a:t>
            </a:r>
          </a:p>
          <a:p>
            <a:endParaRPr lang="en-US" dirty="0">
              <a:solidFill>
                <a:srgbClr val="00B0F0"/>
              </a:solidFill>
            </a:endParaRPr>
          </a:p>
        </p:txBody>
      </p:sp>
      <p:sp>
        <p:nvSpPr>
          <p:cNvPr id="37" name="TextBox 36">
            <a:extLst>
              <a:ext uri="{FF2B5EF4-FFF2-40B4-BE49-F238E27FC236}">
                <a16:creationId xmlns:a16="http://schemas.microsoft.com/office/drawing/2014/main" id="{92947AA9-8F5F-49D3-A897-A39C3D72A3E5}"/>
              </a:ext>
            </a:extLst>
          </p:cNvPr>
          <p:cNvSpPr txBox="1"/>
          <p:nvPr/>
        </p:nvSpPr>
        <p:spPr>
          <a:xfrm>
            <a:off x="422739" y="4848232"/>
            <a:ext cx="1385316" cy="369332"/>
          </a:xfrm>
          <a:prstGeom prst="rect">
            <a:avLst/>
          </a:prstGeom>
          <a:noFill/>
        </p:spPr>
        <p:txBody>
          <a:bodyPr wrap="none" rtlCol="0">
            <a:spAutoFit/>
          </a:bodyPr>
          <a:lstStyle/>
          <a:p>
            <a:r>
              <a:rPr lang="en-US" dirty="0">
                <a:solidFill>
                  <a:srgbClr val="FF0000"/>
                </a:solidFill>
              </a:rPr>
              <a:t>what table?</a:t>
            </a:r>
          </a:p>
        </p:txBody>
      </p:sp>
      <p:cxnSp>
        <p:nvCxnSpPr>
          <p:cNvPr id="34" name="Straight Arrow Connector 33">
            <a:extLst>
              <a:ext uri="{FF2B5EF4-FFF2-40B4-BE49-F238E27FC236}">
                <a16:creationId xmlns:a16="http://schemas.microsoft.com/office/drawing/2014/main" id="{4C2887AD-2FB4-4D41-A4AB-F12BB11E8625}"/>
              </a:ext>
            </a:extLst>
          </p:cNvPr>
          <p:cNvCxnSpPr/>
          <p:nvPr/>
        </p:nvCxnSpPr>
        <p:spPr>
          <a:xfrm>
            <a:off x="2794315" y="4239616"/>
            <a:ext cx="59066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6" name="TextBox 35">
            <a:extLst>
              <a:ext uri="{FF2B5EF4-FFF2-40B4-BE49-F238E27FC236}">
                <a16:creationId xmlns:a16="http://schemas.microsoft.com/office/drawing/2014/main" id="{1FF8E793-C78D-4E82-BB1C-13E6190794CB}"/>
              </a:ext>
            </a:extLst>
          </p:cNvPr>
          <p:cNvSpPr txBox="1"/>
          <p:nvPr/>
        </p:nvSpPr>
        <p:spPr>
          <a:xfrm>
            <a:off x="3358383" y="4023067"/>
            <a:ext cx="846707" cy="369332"/>
          </a:xfrm>
          <a:prstGeom prst="rect">
            <a:avLst/>
          </a:prstGeom>
          <a:noFill/>
        </p:spPr>
        <p:txBody>
          <a:bodyPr wrap="none" rtlCol="0">
            <a:spAutoFit/>
          </a:bodyPr>
          <a:lstStyle/>
          <a:p>
            <a:r>
              <a:rPr lang="en-US" dirty="0"/>
              <a:t>syntax</a:t>
            </a:r>
          </a:p>
        </p:txBody>
      </p:sp>
      <p:sp>
        <p:nvSpPr>
          <p:cNvPr id="43" name="Footer Placeholder 5">
            <a:extLst>
              <a:ext uri="{FF2B5EF4-FFF2-40B4-BE49-F238E27FC236}">
                <a16:creationId xmlns:a16="http://schemas.microsoft.com/office/drawing/2014/main" id="{4A19C564-2BFF-43FC-A46D-4A6C745A9C0A}"/>
              </a:ext>
            </a:extLst>
          </p:cNvPr>
          <p:cNvSpPr>
            <a:spLocks noGrp="1"/>
          </p:cNvSpPr>
          <p:nvPr>
            <p:ph type="ftr" sz="quarter" idx="11"/>
          </p:nvPr>
        </p:nvSpPr>
        <p:spPr>
          <a:xfrm>
            <a:off x="435868" y="6492875"/>
            <a:ext cx="11197991" cy="365125"/>
          </a:xfrm>
        </p:spPr>
        <p:txBody>
          <a:bodyPr/>
          <a:lstStyle/>
          <a:p>
            <a:pPr algn="r"/>
            <a:r>
              <a:rPr lang="en-US" dirty="0"/>
              <a:t>Vanessa Casillas (Graduate Fellow at QCL)</a:t>
            </a:r>
          </a:p>
        </p:txBody>
      </p:sp>
    </p:spTree>
    <p:extLst>
      <p:ext uri="{BB962C8B-B14F-4D97-AF65-F5344CB8AC3E}">
        <p14:creationId xmlns:p14="http://schemas.microsoft.com/office/powerpoint/2010/main" val="13562596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609316A9-990D-4EC3-A671-70EE5C1493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0" name="Straight Connector 9">
              <a:extLst>
                <a:ext uri="{FF2B5EF4-FFF2-40B4-BE49-F238E27FC236}">
                  <a16:creationId xmlns:a16="http://schemas.microsoft.com/office/drawing/2014/main" id="{9B0C6109-9159-49CA-AD7A-F9035539DB7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686F14F5-308C-4EB6-87AB-05DE9501B1A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a:extLst>
                <a:ext uri="{FF2B5EF4-FFF2-40B4-BE49-F238E27FC236}">
                  <a16:creationId xmlns:a16="http://schemas.microsoft.com/office/drawing/2014/main" id="{BA032363-A188-47C5-9D59-9B788809DC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a:extLst>
                <a:ext uri="{FF2B5EF4-FFF2-40B4-BE49-F238E27FC236}">
                  <a16:creationId xmlns:a16="http://schemas.microsoft.com/office/drawing/2014/main" id="{2C4077DF-6BB9-4069-AD28-6B1664EBB0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id="{1D2B8B50-3419-41ED-9A9F-3CF9EEBBD3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a:extLst>
                <a:ext uri="{FF2B5EF4-FFF2-40B4-BE49-F238E27FC236}">
                  <a16:creationId xmlns:a16="http://schemas.microsoft.com/office/drawing/2014/main" id="{5C640498-2E73-4FA2-BEB6-C3596A458C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a:extLst>
                <a:ext uri="{FF2B5EF4-FFF2-40B4-BE49-F238E27FC236}">
                  <a16:creationId xmlns:a16="http://schemas.microsoft.com/office/drawing/2014/main" id="{3240EEFC-4112-4C39-A816-C815774F6D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a:extLst>
                <a:ext uri="{FF2B5EF4-FFF2-40B4-BE49-F238E27FC236}">
                  <a16:creationId xmlns:a16="http://schemas.microsoft.com/office/drawing/2014/main" id="{ADF362B0-03EA-4800-9FAA-9F128587E4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id="{0BA84559-2F4C-4795-9246-4C563F942D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FA77A1AA-CA47-4A91-A0A1-0A8CE31A98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1" name="Rectangle 20">
            <a:extLst>
              <a:ext uri="{FF2B5EF4-FFF2-40B4-BE49-F238E27FC236}">
                <a16:creationId xmlns:a16="http://schemas.microsoft.com/office/drawing/2014/main" id="{03E8462A-FEBA-4848-81CC-3F8DA3E47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a:extLst>
              <a:ext uri="{FF2B5EF4-FFF2-40B4-BE49-F238E27FC236}">
                <a16:creationId xmlns:a16="http://schemas.microsoft.com/office/drawing/2014/main" id="{2109F83F-40FE-4DB3-84CC-09FB3340D0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4" name="Straight Connector 23">
              <a:extLst>
                <a:ext uri="{FF2B5EF4-FFF2-40B4-BE49-F238E27FC236}">
                  <a16:creationId xmlns:a16="http://schemas.microsoft.com/office/drawing/2014/main" id="{1DE492D7-C3C3-48FF-80C8-37021EA0262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5" name="Rectangle 23">
              <a:extLst>
                <a:ext uri="{FF2B5EF4-FFF2-40B4-BE49-F238E27FC236}">
                  <a16:creationId xmlns:a16="http://schemas.microsoft.com/office/drawing/2014/main" id="{0B30FF97-2E9A-490A-AED2-90BA2E0EC1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id="{B6D53C7D-A312-47B6-A66A-230A19CFAC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a:extLst>
                <a:ext uri="{FF2B5EF4-FFF2-40B4-BE49-F238E27FC236}">
                  <a16:creationId xmlns:a16="http://schemas.microsoft.com/office/drawing/2014/main" id="{9329D58C-0D2E-4A2B-AD6A-9CEE506784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a:extLst>
                <a:ext uri="{FF2B5EF4-FFF2-40B4-BE49-F238E27FC236}">
                  <a16:creationId xmlns:a16="http://schemas.microsoft.com/office/drawing/2014/main" id="{9D446EDE-C690-4461-8BF2-7634808FC8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a:extLst>
                <a:ext uri="{FF2B5EF4-FFF2-40B4-BE49-F238E27FC236}">
                  <a16:creationId xmlns:a16="http://schemas.microsoft.com/office/drawing/2014/main" id="{323F3D34-6531-4AD7-A8C6-195A090281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a:extLst>
                <a:ext uri="{FF2B5EF4-FFF2-40B4-BE49-F238E27FC236}">
                  <a16:creationId xmlns:a16="http://schemas.microsoft.com/office/drawing/2014/main" id="{B9B0AE3F-2350-435F-A9B0-C310BF8763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a:extLst>
                <a:ext uri="{FF2B5EF4-FFF2-40B4-BE49-F238E27FC236}">
                  <a16:creationId xmlns:a16="http://schemas.microsoft.com/office/drawing/2014/main" id="{4EFA655C-9E50-4C14-A89E-AD7B648E4E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Isosceles Triangle 31">
              <a:extLst>
                <a:ext uri="{FF2B5EF4-FFF2-40B4-BE49-F238E27FC236}">
                  <a16:creationId xmlns:a16="http://schemas.microsoft.com/office/drawing/2014/main" id="{3E843863-7D25-4C01-9A17-E817CB6D99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34" name="Rectangle 33">
            <a:extLst>
              <a:ext uri="{FF2B5EF4-FFF2-40B4-BE49-F238E27FC236}">
                <a16:creationId xmlns:a16="http://schemas.microsoft.com/office/drawing/2014/main" id="{7941F9B1-B01B-4A84-89D9-B169AEB4E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descr="Table&#10;&#10;Description automatically generated">
            <a:extLst>
              <a:ext uri="{FF2B5EF4-FFF2-40B4-BE49-F238E27FC236}">
                <a16:creationId xmlns:a16="http://schemas.microsoft.com/office/drawing/2014/main" id="{F67E3ABF-F1D7-44B2-9A0F-681EF62D58F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66042" y="1133807"/>
            <a:ext cx="6059916" cy="4590386"/>
          </a:xfrm>
          <a:prstGeom prst="rect">
            <a:avLst/>
          </a:prstGeom>
        </p:spPr>
      </p:pic>
      <p:sp>
        <p:nvSpPr>
          <p:cNvPr id="33" name="Footer Placeholder 5">
            <a:extLst>
              <a:ext uri="{FF2B5EF4-FFF2-40B4-BE49-F238E27FC236}">
                <a16:creationId xmlns:a16="http://schemas.microsoft.com/office/drawing/2014/main" id="{4DBFF944-EF29-42C3-887D-7AA31DD2E22E}"/>
              </a:ext>
            </a:extLst>
          </p:cNvPr>
          <p:cNvSpPr>
            <a:spLocks noGrp="1"/>
          </p:cNvSpPr>
          <p:nvPr>
            <p:ph type="ftr" sz="quarter" idx="11"/>
          </p:nvPr>
        </p:nvSpPr>
        <p:spPr>
          <a:xfrm>
            <a:off x="435868" y="6492875"/>
            <a:ext cx="11197991" cy="365125"/>
          </a:xfrm>
        </p:spPr>
        <p:txBody>
          <a:bodyPr/>
          <a:lstStyle/>
          <a:p>
            <a:pPr algn="r"/>
            <a:r>
              <a:rPr lang="en-US" dirty="0"/>
              <a:t>Vanessa Casillas (Graduate Fellow at QCL)</a:t>
            </a:r>
          </a:p>
        </p:txBody>
      </p:sp>
    </p:spTree>
    <p:extLst>
      <p:ext uri="{BB962C8B-B14F-4D97-AF65-F5344CB8AC3E}">
        <p14:creationId xmlns:p14="http://schemas.microsoft.com/office/powerpoint/2010/main" val="25685191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FCEB1-F82E-B041-BC3C-25EA1D975062}"/>
              </a:ext>
            </a:extLst>
          </p:cNvPr>
          <p:cNvSpPr>
            <a:spLocks noGrp="1"/>
          </p:cNvSpPr>
          <p:nvPr>
            <p:ph type="title"/>
          </p:nvPr>
        </p:nvSpPr>
        <p:spPr>
          <a:xfrm>
            <a:off x="635000" y="640823"/>
            <a:ext cx="3418659" cy="5583148"/>
          </a:xfrm>
        </p:spPr>
        <p:txBody>
          <a:bodyPr anchor="ctr">
            <a:normAutofit/>
          </a:bodyPr>
          <a:lstStyle/>
          <a:p>
            <a:r>
              <a:rPr lang="en-US" sz="5400"/>
              <a:t>Agenda</a:t>
            </a:r>
          </a:p>
        </p:txBody>
      </p:sp>
      <p:graphicFrame>
        <p:nvGraphicFramePr>
          <p:cNvPr id="35" name="Content Placeholder 2">
            <a:extLst>
              <a:ext uri="{FF2B5EF4-FFF2-40B4-BE49-F238E27FC236}">
                <a16:creationId xmlns:a16="http://schemas.microsoft.com/office/drawing/2014/main" id="{0FAB0E93-C89F-483A-876B-98C4647B44C0}"/>
              </a:ext>
            </a:extLst>
          </p:cNvPr>
          <p:cNvGraphicFramePr>
            <a:graphicFrameLocks noGrp="1"/>
          </p:cNvGraphicFramePr>
          <p:nvPr>
            <p:ph idx="1"/>
            <p:extLst>
              <p:ext uri="{D42A27DB-BD31-4B8C-83A1-F6EECF244321}">
                <p14:modId xmlns:p14="http://schemas.microsoft.com/office/powerpoint/2010/main" val="1727952988"/>
              </p:ext>
            </p:extLst>
          </p:nvPr>
        </p:nvGraphicFramePr>
        <p:xfrm>
          <a:off x="4648018" y="640822"/>
          <a:ext cx="6900512" cy="553614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Footer Placeholder 5">
            <a:extLst>
              <a:ext uri="{FF2B5EF4-FFF2-40B4-BE49-F238E27FC236}">
                <a16:creationId xmlns:a16="http://schemas.microsoft.com/office/drawing/2014/main" id="{6C9E937C-EC29-451E-8F40-8ADE19593628}"/>
              </a:ext>
            </a:extLst>
          </p:cNvPr>
          <p:cNvSpPr>
            <a:spLocks noGrp="1"/>
          </p:cNvSpPr>
          <p:nvPr>
            <p:ph type="ftr" sz="quarter" idx="11"/>
          </p:nvPr>
        </p:nvSpPr>
        <p:spPr>
          <a:xfrm>
            <a:off x="435868" y="6492875"/>
            <a:ext cx="11197991" cy="365125"/>
          </a:xfrm>
        </p:spPr>
        <p:txBody>
          <a:bodyPr/>
          <a:lstStyle/>
          <a:p>
            <a:pPr algn="r"/>
            <a:r>
              <a:rPr lang="en-US" dirty="0"/>
              <a:t>Vanessa Casillas (Graduate Fellow at QCL)</a:t>
            </a:r>
          </a:p>
        </p:txBody>
      </p:sp>
    </p:spTree>
    <p:extLst>
      <p:ext uri="{BB962C8B-B14F-4D97-AF65-F5344CB8AC3E}">
        <p14:creationId xmlns:p14="http://schemas.microsoft.com/office/powerpoint/2010/main" val="40690955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65AC7D1-EAA9-48F5-B509-60A7F50BF7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2" name="Rectangle 11">
            <a:extLst>
              <a:ext uri="{FF2B5EF4-FFF2-40B4-BE49-F238E27FC236}">
                <a16:creationId xmlns:a16="http://schemas.microsoft.com/office/drawing/2014/main" id="{D6320AF9-619A-4175-865B-5663E1AEF4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063B6EC6-D752-4EE7-908B-F8F19E8C7FE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111313" y="0"/>
            <a:ext cx="1219200" cy="6858000"/>
          </a:xfrm>
          <a:prstGeom prst="line">
            <a:avLst/>
          </a:prstGeom>
          <a:ln w="9525">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EFECD4E8-AD3E-4228-82A2-9461958EA9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3290979" y="3681413"/>
            <a:ext cx="4763558" cy="3176587"/>
          </a:xfrm>
          <a:prstGeom prst="line">
            <a:avLst/>
          </a:prstGeom>
          <a:ln w="9525">
            <a:solidFill>
              <a:schemeClr val="tx1">
                <a:lumMod val="50000"/>
                <a:lumOff val="50000"/>
                <a:alpha val="80000"/>
              </a:schemeClr>
            </a:solidFill>
          </a:ln>
        </p:spPr>
        <p:style>
          <a:lnRef idx="2">
            <a:schemeClr val="accent1"/>
          </a:lnRef>
          <a:fillRef idx="0">
            <a:schemeClr val="accent1"/>
          </a:fillRef>
          <a:effectRef idx="1">
            <a:schemeClr val="accent1"/>
          </a:effectRef>
          <a:fontRef idx="minor">
            <a:schemeClr val="tx1"/>
          </a:fontRef>
        </p:style>
      </p:cxnSp>
      <p:sp>
        <p:nvSpPr>
          <p:cNvPr id="18" name="Rectangle 23">
            <a:extLst>
              <a:ext uri="{FF2B5EF4-FFF2-40B4-BE49-F238E27FC236}">
                <a16:creationId xmlns:a16="http://schemas.microsoft.com/office/drawing/2014/main" id="{7E018740-5C2B-4A41-AC1A-7E68D1EC1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82568"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25">
            <a:extLst>
              <a:ext uri="{FF2B5EF4-FFF2-40B4-BE49-F238E27FC236}">
                <a16:creationId xmlns:a16="http://schemas.microsoft.com/office/drawing/2014/main" id="{166F75A4-C475-4941-8EE2-B80A06A2C1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534"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Isosceles Triangle 21">
            <a:extLst>
              <a:ext uri="{FF2B5EF4-FFF2-40B4-BE49-F238E27FC236}">
                <a16:creationId xmlns:a16="http://schemas.microsoft.com/office/drawing/2014/main" id="{A032553A-72E8-4B0D-8405-FF9771C9AF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33425"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a:extLst>
              <a:ext uri="{FF2B5EF4-FFF2-40B4-BE49-F238E27FC236}">
                <a16:creationId xmlns:a16="http://schemas.microsoft.com/office/drawing/2014/main" id="{765800AC-C3B9-498E-87BC-29FAE4C76B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5592"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Isosceles Triangle 25">
            <a:extLst>
              <a:ext uri="{FF2B5EF4-FFF2-40B4-BE49-F238E27FC236}">
                <a16:creationId xmlns:a16="http://schemas.microsoft.com/office/drawing/2014/main" id="{1F9D6ACB-2FF4-49F9-978A-E0D5327FC6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72758"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Freeform: Shape 27">
            <a:extLst>
              <a:ext uri="{FF2B5EF4-FFF2-40B4-BE49-F238E27FC236}">
                <a16:creationId xmlns:a16="http://schemas.microsoft.com/office/drawing/2014/main" id="{A5EC319D-0FEA-4B95-A3EA-01E35672C9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97631" y="-8467"/>
            <a:ext cx="5994369" cy="6866467"/>
          </a:xfrm>
          <a:custGeom>
            <a:avLst/>
            <a:gdLst>
              <a:gd name="connsiteX0" fmla="*/ 0 w 5994369"/>
              <a:gd name="connsiteY0" fmla="*/ 0 h 6866467"/>
              <a:gd name="connsiteX1" fmla="*/ 1249825 w 5994369"/>
              <a:gd name="connsiteY1" fmla="*/ 0 h 6866467"/>
              <a:gd name="connsiteX2" fmla="*/ 1249825 w 5994369"/>
              <a:gd name="connsiteY2" fmla="*/ 8467 h 6866467"/>
              <a:gd name="connsiteX3" fmla="*/ 5994369 w 5994369"/>
              <a:gd name="connsiteY3" fmla="*/ 8467 h 6866467"/>
              <a:gd name="connsiteX4" fmla="*/ 5994369 w 5994369"/>
              <a:gd name="connsiteY4" fmla="*/ 6866467 h 6866467"/>
              <a:gd name="connsiteX5" fmla="*/ 1249825 w 5994369"/>
              <a:gd name="connsiteY5" fmla="*/ 6866467 h 6866467"/>
              <a:gd name="connsiteX6" fmla="*/ 1109382 w 5994369"/>
              <a:gd name="connsiteY6" fmla="*/ 6866467 h 686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94369" h="6866467">
                <a:moveTo>
                  <a:pt x="0" y="0"/>
                </a:moveTo>
                <a:lnTo>
                  <a:pt x="1249825" y="0"/>
                </a:lnTo>
                <a:lnTo>
                  <a:pt x="1249825" y="8467"/>
                </a:lnTo>
                <a:lnTo>
                  <a:pt x="5994369" y="8467"/>
                </a:lnTo>
                <a:lnTo>
                  <a:pt x="5994369" y="6866467"/>
                </a:lnTo>
                <a:lnTo>
                  <a:pt x="1249825" y="6866467"/>
                </a:lnTo>
                <a:lnTo>
                  <a:pt x="1109382" y="6866467"/>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681A3AA0-E8F0-43EE-A939-96D2F52039F8}"/>
              </a:ext>
            </a:extLst>
          </p:cNvPr>
          <p:cNvSpPr>
            <a:spLocks noGrp="1"/>
          </p:cNvSpPr>
          <p:nvPr>
            <p:ph type="title"/>
          </p:nvPr>
        </p:nvSpPr>
        <p:spPr>
          <a:xfrm>
            <a:off x="7181723" y="609600"/>
            <a:ext cx="4512989" cy="2227730"/>
          </a:xfrm>
        </p:spPr>
        <p:txBody>
          <a:bodyPr anchor="ctr">
            <a:normAutofit/>
          </a:bodyPr>
          <a:lstStyle/>
          <a:p>
            <a:r>
              <a:rPr lang="en-US" dirty="0">
                <a:solidFill>
                  <a:srgbClr val="FFFFFF"/>
                </a:solidFill>
              </a:rPr>
              <a:t>Activity #1 – Select</a:t>
            </a:r>
          </a:p>
        </p:txBody>
      </p:sp>
      <p:pic>
        <p:nvPicPr>
          <p:cNvPr id="7" name="Graphic 6" descr="Stopwatch">
            <a:extLst>
              <a:ext uri="{FF2B5EF4-FFF2-40B4-BE49-F238E27FC236}">
                <a16:creationId xmlns:a16="http://schemas.microsoft.com/office/drawing/2014/main" id="{E38CE1F0-0505-463D-B022-0CB73822524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7251" y="1545062"/>
            <a:ext cx="3856774" cy="3856774"/>
          </a:xfrm>
          <a:prstGeom prst="rect">
            <a:avLst/>
          </a:prstGeom>
        </p:spPr>
      </p:pic>
      <p:sp>
        <p:nvSpPr>
          <p:cNvPr id="3" name="Content Placeholder 2">
            <a:extLst>
              <a:ext uri="{FF2B5EF4-FFF2-40B4-BE49-F238E27FC236}">
                <a16:creationId xmlns:a16="http://schemas.microsoft.com/office/drawing/2014/main" id="{47401E3E-554C-46BA-A5F2-8122D035B642}"/>
              </a:ext>
            </a:extLst>
          </p:cNvPr>
          <p:cNvSpPr>
            <a:spLocks noGrp="1"/>
          </p:cNvSpPr>
          <p:nvPr>
            <p:ph idx="1"/>
          </p:nvPr>
        </p:nvSpPr>
        <p:spPr>
          <a:xfrm>
            <a:off x="7181725" y="2837329"/>
            <a:ext cx="4512988" cy="3317938"/>
          </a:xfrm>
        </p:spPr>
        <p:txBody>
          <a:bodyPr anchor="t">
            <a:normAutofit/>
          </a:bodyPr>
          <a:lstStyle/>
          <a:p>
            <a:r>
              <a:rPr lang="en-US" dirty="0">
                <a:solidFill>
                  <a:srgbClr val="FFFFFF"/>
                </a:solidFill>
              </a:rPr>
              <a:t>Import the file named </a:t>
            </a:r>
            <a:r>
              <a:rPr lang="en-US" dirty="0" err="1">
                <a:solidFill>
                  <a:srgbClr val="FFFFFF"/>
                </a:solidFill>
              </a:rPr>
              <a:t>state_workforce</a:t>
            </a:r>
            <a:endParaRPr lang="en-US" dirty="0">
              <a:solidFill>
                <a:srgbClr val="FFFFFF"/>
              </a:solidFill>
            </a:endParaRPr>
          </a:p>
          <a:p>
            <a:pPr marL="800100" lvl="1" indent="-342900">
              <a:buFont typeface="+mj-lt"/>
              <a:buAutoNum type="arabicPeriod"/>
            </a:pPr>
            <a:r>
              <a:rPr lang="en-US" dirty="0">
                <a:solidFill>
                  <a:srgbClr val="FFFFFF"/>
                </a:solidFill>
              </a:rPr>
              <a:t>How many rows and attributes does this table have?</a:t>
            </a:r>
          </a:p>
          <a:p>
            <a:pPr lvl="1">
              <a:buFont typeface="+mj-lt"/>
              <a:buAutoNum type="arabicPeriod"/>
            </a:pPr>
            <a:endParaRPr lang="en-US" dirty="0">
              <a:solidFill>
                <a:srgbClr val="FFFFFF"/>
              </a:solidFill>
            </a:endParaRPr>
          </a:p>
        </p:txBody>
      </p:sp>
      <p:sp>
        <p:nvSpPr>
          <p:cNvPr id="19" name="Footer Placeholder 5">
            <a:extLst>
              <a:ext uri="{FF2B5EF4-FFF2-40B4-BE49-F238E27FC236}">
                <a16:creationId xmlns:a16="http://schemas.microsoft.com/office/drawing/2014/main" id="{3B919967-7DE1-4712-A88F-31071CD7BF2E}"/>
              </a:ext>
            </a:extLst>
          </p:cNvPr>
          <p:cNvSpPr>
            <a:spLocks noGrp="1"/>
          </p:cNvSpPr>
          <p:nvPr>
            <p:ph type="ftr" sz="quarter" idx="11"/>
          </p:nvPr>
        </p:nvSpPr>
        <p:spPr>
          <a:xfrm>
            <a:off x="435868" y="6492875"/>
            <a:ext cx="11197991" cy="365125"/>
          </a:xfrm>
        </p:spPr>
        <p:txBody>
          <a:bodyPr/>
          <a:lstStyle/>
          <a:p>
            <a:pPr algn="r"/>
            <a:r>
              <a:rPr lang="en-US" dirty="0"/>
              <a:t>Vanessa Casillas (Graduate Fellow at QCL)</a:t>
            </a:r>
          </a:p>
        </p:txBody>
      </p:sp>
    </p:spTree>
    <p:extLst>
      <p:ext uri="{BB962C8B-B14F-4D97-AF65-F5344CB8AC3E}">
        <p14:creationId xmlns:p14="http://schemas.microsoft.com/office/powerpoint/2010/main" val="18557338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61F05B-5232-4E28-853C-8E708B2968F8}"/>
              </a:ext>
            </a:extLst>
          </p:cNvPr>
          <p:cNvSpPr>
            <a:spLocks noGrp="1"/>
          </p:cNvSpPr>
          <p:nvPr>
            <p:ph type="title"/>
          </p:nvPr>
        </p:nvSpPr>
        <p:spPr/>
        <p:txBody>
          <a:bodyPr anchor="ctr">
            <a:normAutofit/>
          </a:bodyPr>
          <a:lstStyle/>
          <a:p>
            <a:r>
              <a:rPr lang="en-US" dirty="0"/>
              <a:t>Where Clause</a:t>
            </a:r>
          </a:p>
        </p:txBody>
      </p:sp>
      <p:sp>
        <p:nvSpPr>
          <p:cNvPr id="3" name="Content Placeholder 2">
            <a:extLst>
              <a:ext uri="{FF2B5EF4-FFF2-40B4-BE49-F238E27FC236}">
                <a16:creationId xmlns:a16="http://schemas.microsoft.com/office/drawing/2014/main" id="{46B36CA1-C274-4F92-9D96-6B7D683BD844}"/>
              </a:ext>
            </a:extLst>
          </p:cNvPr>
          <p:cNvSpPr>
            <a:spLocks noGrp="1"/>
          </p:cNvSpPr>
          <p:nvPr>
            <p:ph idx="1"/>
          </p:nvPr>
        </p:nvSpPr>
        <p:spPr>
          <a:xfrm>
            <a:off x="677334" y="2160589"/>
            <a:ext cx="10225128" cy="3880773"/>
          </a:xfrm>
        </p:spPr>
        <p:txBody>
          <a:bodyPr>
            <a:normAutofit/>
          </a:bodyPr>
          <a:lstStyle/>
          <a:p>
            <a:pPr marL="0" indent="0">
              <a:buNone/>
            </a:pPr>
            <a:r>
              <a:rPr lang="en-US" b="1" dirty="0">
                <a:solidFill>
                  <a:schemeClr val="accent5">
                    <a:lumMod val="75000"/>
                  </a:schemeClr>
                </a:solidFill>
              </a:rPr>
              <a:t>select</a:t>
            </a:r>
            <a:r>
              <a:rPr lang="en-US" dirty="0"/>
              <a:t> </a:t>
            </a:r>
            <a:r>
              <a:rPr lang="en-US" dirty="0" err="1"/>
              <a:t>Data_Population</a:t>
            </a:r>
            <a:r>
              <a:rPr lang="en-US" dirty="0"/>
              <a:t>, </a:t>
            </a:r>
            <a:r>
              <a:rPr lang="en-US" dirty="0" err="1"/>
              <a:t>Data_Totals_Property_Theft</a:t>
            </a:r>
            <a:r>
              <a:rPr lang="en-US" dirty="0"/>
              <a:t>, </a:t>
            </a:r>
            <a:r>
              <a:rPr lang="en-US" dirty="0" err="1"/>
              <a:t>Data_Totals_Violent_Robbery</a:t>
            </a:r>
            <a:r>
              <a:rPr lang="en-US" dirty="0"/>
              <a:t> </a:t>
            </a:r>
            <a:br>
              <a:rPr lang="en-US" dirty="0"/>
            </a:br>
            <a:r>
              <a:rPr lang="en-US" b="1" dirty="0">
                <a:solidFill>
                  <a:schemeClr val="accent5">
                    <a:lumMod val="75000"/>
                  </a:schemeClr>
                </a:solidFill>
              </a:rPr>
              <a:t>from</a:t>
            </a:r>
            <a:r>
              <a:rPr lang="en-US" dirty="0"/>
              <a:t> </a:t>
            </a:r>
            <a:r>
              <a:rPr lang="en-US" dirty="0" err="1"/>
              <a:t>state_crime</a:t>
            </a:r>
            <a:r>
              <a:rPr lang="en-US" dirty="0"/>
              <a:t> </a:t>
            </a:r>
            <a:br>
              <a:rPr lang="en-US" dirty="0"/>
            </a:br>
            <a:r>
              <a:rPr lang="en-US" b="1" dirty="0">
                <a:solidFill>
                  <a:schemeClr val="accent5">
                    <a:lumMod val="75000"/>
                  </a:schemeClr>
                </a:solidFill>
              </a:rPr>
              <a:t>where</a:t>
            </a:r>
            <a:r>
              <a:rPr lang="en-US" b="1" dirty="0"/>
              <a:t> </a:t>
            </a:r>
            <a:r>
              <a:rPr lang="en-US" dirty="0" err="1"/>
              <a:t>Data_Totals_Violent_Robbery</a:t>
            </a:r>
            <a:r>
              <a:rPr lang="en-US" dirty="0"/>
              <a:t> &gt;=</a:t>
            </a:r>
            <a:r>
              <a:rPr lang="en-US" dirty="0">
                <a:solidFill>
                  <a:srgbClr val="0070C0"/>
                </a:solidFill>
              </a:rPr>
              <a:t>3000</a:t>
            </a:r>
            <a:r>
              <a:rPr lang="en-US" dirty="0">
                <a:solidFill>
                  <a:srgbClr val="FF0000"/>
                </a:solidFill>
              </a:rPr>
              <a:t>;</a:t>
            </a:r>
          </a:p>
        </p:txBody>
      </p:sp>
      <p:sp>
        <p:nvSpPr>
          <p:cNvPr id="14" name="Footer Placeholder 5">
            <a:extLst>
              <a:ext uri="{FF2B5EF4-FFF2-40B4-BE49-F238E27FC236}">
                <a16:creationId xmlns:a16="http://schemas.microsoft.com/office/drawing/2014/main" id="{9CA3FDAB-2CDC-43CD-86B6-903C0D860434}"/>
              </a:ext>
            </a:extLst>
          </p:cNvPr>
          <p:cNvSpPr>
            <a:spLocks noGrp="1"/>
          </p:cNvSpPr>
          <p:nvPr>
            <p:ph type="ftr" sz="quarter" idx="11"/>
          </p:nvPr>
        </p:nvSpPr>
        <p:spPr>
          <a:xfrm>
            <a:off x="435868" y="6492875"/>
            <a:ext cx="11197991" cy="365125"/>
          </a:xfrm>
        </p:spPr>
        <p:txBody>
          <a:bodyPr/>
          <a:lstStyle/>
          <a:p>
            <a:pPr algn="r"/>
            <a:r>
              <a:rPr lang="en-US" dirty="0"/>
              <a:t>Vanessa Casillas (Graduate Fellow at QCL)</a:t>
            </a:r>
          </a:p>
        </p:txBody>
      </p:sp>
    </p:spTree>
    <p:extLst>
      <p:ext uri="{BB962C8B-B14F-4D97-AF65-F5344CB8AC3E}">
        <p14:creationId xmlns:p14="http://schemas.microsoft.com/office/powerpoint/2010/main" val="248527957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FADBA-CFC1-4108-986C-9F0AC54E5975}"/>
              </a:ext>
            </a:extLst>
          </p:cNvPr>
          <p:cNvSpPr>
            <a:spLocks noGrp="1"/>
          </p:cNvSpPr>
          <p:nvPr>
            <p:ph type="title"/>
          </p:nvPr>
        </p:nvSpPr>
        <p:spPr/>
        <p:txBody>
          <a:bodyPr/>
          <a:lstStyle/>
          <a:p>
            <a:r>
              <a:rPr lang="en-US" dirty="0"/>
              <a:t>Detailed view</a:t>
            </a:r>
          </a:p>
        </p:txBody>
      </p:sp>
      <p:sp>
        <p:nvSpPr>
          <p:cNvPr id="3" name="Content Placeholder 2">
            <a:extLst>
              <a:ext uri="{FF2B5EF4-FFF2-40B4-BE49-F238E27FC236}">
                <a16:creationId xmlns:a16="http://schemas.microsoft.com/office/drawing/2014/main" id="{DE73BA16-B9B3-4A0E-9D8A-4FEBE3D5CB73}"/>
              </a:ext>
            </a:extLst>
          </p:cNvPr>
          <p:cNvSpPr>
            <a:spLocks noGrp="1"/>
          </p:cNvSpPr>
          <p:nvPr>
            <p:ph idx="1"/>
          </p:nvPr>
        </p:nvSpPr>
        <p:spPr>
          <a:xfrm>
            <a:off x="677333" y="2160589"/>
            <a:ext cx="10665383" cy="3880773"/>
          </a:xfrm>
        </p:spPr>
        <p:txBody>
          <a:bodyPr/>
          <a:lstStyle/>
          <a:p>
            <a:pPr marL="0" indent="0">
              <a:buNone/>
            </a:pPr>
            <a:endParaRPr lang="en-US" b="1" dirty="0"/>
          </a:p>
          <a:p>
            <a:pPr marL="0" indent="0">
              <a:buNone/>
            </a:pPr>
            <a:endParaRPr lang="en-US" b="1" dirty="0"/>
          </a:p>
          <a:p>
            <a:pPr marL="0" indent="0">
              <a:buNone/>
            </a:pPr>
            <a:endParaRPr lang="en-US" b="1" dirty="0"/>
          </a:p>
          <a:p>
            <a:pPr marL="0" indent="0">
              <a:buNone/>
            </a:pPr>
            <a:endParaRPr lang="en-US" b="1" dirty="0"/>
          </a:p>
          <a:p>
            <a:pPr marL="0" indent="0">
              <a:buNone/>
            </a:pPr>
            <a:r>
              <a:rPr lang="en-US" b="1" dirty="0">
                <a:solidFill>
                  <a:srgbClr val="00B0F0"/>
                </a:solidFill>
              </a:rPr>
              <a:t>select</a:t>
            </a:r>
            <a:r>
              <a:rPr lang="en-US" dirty="0"/>
              <a:t> </a:t>
            </a:r>
            <a:r>
              <a:rPr lang="en-US" dirty="0" err="1">
                <a:solidFill>
                  <a:srgbClr val="92D050"/>
                </a:solidFill>
              </a:rPr>
              <a:t>Data_Population</a:t>
            </a:r>
            <a:r>
              <a:rPr lang="en-US" dirty="0"/>
              <a:t>, </a:t>
            </a:r>
            <a:r>
              <a:rPr lang="en-US" dirty="0" err="1">
                <a:solidFill>
                  <a:srgbClr val="92D050"/>
                </a:solidFill>
              </a:rPr>
              <a:t>Data_Totals_Property_Theft</a:t>
            </a:r>
            <a:r>
              <a:rPr lang="en-US" dirty="0"/>
              <a:t>, </a:t>
            </a:r>
            <a:r>
              <a:rPr lang="en-US" dirty="0" err="1">
                <a:solidFill>
                  <a:srgbClr val="92D050"/>
                </a:solidFill>
              </a:rPr>
              <a:t>Data_Totals_Violent_Robbery</a:t>
            </a:r>
            <a:r>
              <a:rPr lang="en-US" dirty="0">
                <a:solidFill>
                  <a:srgbClr val="92D050"/>
                </a:solidFill>
              </a:rPr>
              <a:t> </a:t>
            </a:r>
            <a:br>
              <a:rPr lang="en-US" dirty="0"/>
            </a:br>
            <a:r>
              <a:rPr lang="en-US" b="1" dirty="0">
                <a:solidFill>
                  <a:srgbClr val="FF0000"/>
                </a:solidFill>
              </a:rPr>
              <a:t>from</a:t>
            </a:r>
            <a:r>
              <a:rPr lang="en-US" dirty="0"/>
              <a:t> </a:t>
            </a:r>
            <a:r>
              <a:rPr lang="en-US" dirty="0" err="1">
                <a:solidFill>
                  <a:srgbClr val="7030A0"/>
                </a:solidFill>
              </a:rPr>
              <a:t>state_crime</a:t>
            </a:r>
            <a:r>
              <a:rPr lang="en-US" dirty="0">
                <a:solidFill>
                  <a:srgbClr val="7030A0"/>
                </a:solidFill>
              </a:rPr>
              <a:t> </a:t>
            </a:r>
            <a:br>
              <a:rPr lang="en-US" dirty="0"/>
            </a:br>
            <a:r>
              <a:rPr lang="en-US" b="1" dirty="0">
                <a:solidFill>
                  <a:srgbClr val="FFC000"/>
                </a:solidFill>
              </a:rPr>
              <a:t>where</a:t>
            </a:r>
            <a:r>
              <a:rPr lang="en-US" dirty="0"/>
              <a:t> </a:t>
            </a:r>
            <a:r>
              <a:rPr lang="en-US" dirty="0" err="1">
                <a:solidFill>
                  <a:schemeClr val="accent4"/>
                </a:solidFill>
              </a:rPr>
              <a:t>Data_Totals_Violent_Robbery</a:t>
            </a:r>
            <a:r>
              <a:rPr lang="en-US" dirty="0">
                <a:solidFill>
                  <a:schemeClr val="accent4"/>
                </a:solidFill>
              </a:rPr>
              <a:t> &gt;=3000</a:t>
            </a:r>
            <a:r>
              <a:rPr lang="en-US" dirty="0"/>
              <a:t>;</a:t>
            </a:r>
          </a:p>
          <a:p>
            <a:endParaRPr lang="en-US" dirty="0"/>
          </a:p>
        </p:txBody>
      </p:sp>
      <p:sp>
        <p:nvSpPr>
          <p:cNvPr id="5" name="TextBox 4">
            <a:extLst>
              <a:ext uri="{FF2B5EF4-FFF2-40B4-BE49-F238E27FC236}">
                <a16:creationId xmlns:a16="http://schemas.microsoft.com/office/drawing/2014/main" id="{8C29E029-6E1F-4945-A9E5-394F325293AF}"/>
              </a:ext>
            </a:extLst>
          </p:cNvPr>
          <p:cNvSpPr txBox="1"/>
          <p:nvPr/>
        </p:nvSpPr>
        <p:spPr>
          <a:xfrm>
            <a:off x="677334" y="1122165"/>
            <a:ext cx="6096946" cy="923330"/>
          </a:xfrm>
          <a:prstGeom prst="rect">
            <a:avLst/>
          </a:prstGeom>
          <a:noFill/>
        </p:spPr>
        <p:txBody>
          <a:bodyPr wrap="square">
            <a:spAutoFit/>
          </a:bodyPr>
          <a:lstStyle/>
          <a:p>
            <a:r>
              <a:rPr lang="en-US" b="0" i="0" dirty="0">
                <a:solidFill>
                  <a:srgbClr val="0000CD"/>
                </a:solidFill>
                <a:effectLst/>
                <a:latin typeface="Consolas" panose="020B0609020204030204" pitchFamily="49" charset="0"/>
              </a:rPr>
              <a:t>SELECT</a:t>
            </a:r>
            <a:r>
              <a:rPr lang="en-US" b="0" i="0" dirty="0">
                <a:solidFill>
                  <a:srgbClr val="000000"/>
                </a:solidFill>
                <a:effectLst/>
                <a:latin typeface="Consolas" panose="020B0609020204030204" pitchFamily="49" charset="0"/>
              </a:rPr>
              <a:t> </a:t>
            </a:r>
            <a:r>
              <a:rPr lang="en-US" b="0" i="1" dirty="0">
                <a:solidFill>
                  <a:srgbClr val="000000"/>
                </a:solidFill>
                <a:effectLst/>
                <a:latin typeface="Consolas" panose="020B0609020204030204" pitchFamily="49" charset="0"/>
              </a:rPr>
              <a:t>column1</a:t>
            </a:r>
            <a:r>
              <a:rPr lang="en-US" b="0" i="0" dirty="0">
                <a:solidFill>
                  <a:srgbClr val="000000"/>
                </a:solidFill>
                <a:effectLst/>
                <a:latin typeface="Consolas" panose="020B0609020204030204" pitchFamily="49" charset="0"/>
              </a:rPr>
              <a:t>,</a:t>
            </a:r>
            <a:r>
              <a:rPr lang="en-US" b="0" i="1" dirty="0">
                <a:solidFill>
                  <a:srgbClr val="000000"/>
                </a:solidFill>
                <a:effectLst/>
                <a:latin typeface="Consolas" panose="020B0609020204030204" pitchFamily="49" charset="0"/>
              </a:rPr>
              <a:t> column2, ...</a:t>
            </a:r>
            <a:br>
              <a:rPr lang="en-US" dirty="0"/>
            </a:br>
            <a:r>
              <a:rPr lang="en-US" b="0" i="0" dirty="0">
                <a:solidFill>
                  <a:srgbClr val="0000CD"/>
                </a:solidFill>
                <a:effectLst/>
                <a:latin typeface="Consolas" panose="020B0609020204030204" pitchFamily="49" charset="0"/>
              </a:rPr>
              <a:t>FROM</a:t>
            </a:r>
            <a:r>
              <a:rPr lang="en-US" b="0" i="0" dirty="0">
                <a:solidFill>
                  <a:srgbClr val="000000"/>
                </a:solidFill>
                <a:effectLst/>
                <a:latin typeface="Consolas" panose="020B0609020204030204" pitchFamily="49" charset="0"/>
              </a:rPr>
              <a:t> </a:t>
            </a:r>
            <a:r>
              <a:rPr lang="en-US" b="0" i="1" dirty="0" err="1">
                <a:solidFill>
                  <a:srgbClr val="000000"/>
                </a:solidFill>
                <a:effectLst/>
                <a:latin typeface="Consolas" panose="020B0609020204030204" pitchFamily="49" charset="0"/>
              </a:rPr>
              <a:t>table_name</a:t>
            </a:r>
            <a:br>
              <a:rPr lang="en-US" dirty="0"/>
            </a:br>
            <a:r>
              <a:rPr lang="en-US" b="0" i="0" dirty="0">
                <a:solidFill>
                  <a:srgbClr val="0000CD"/>
                </a:solidFill>
                <a:effectLst/>
                <a:latin typeface="Consolas" panose="020B0609020204030204" pitchFamily="49" charset="0"/>
              </a:rPr>
              <a:t>WHERE</a:t>
            </a:r>
            <a:r>
              <a:rPr lang="en-US" b="0" i="0" dirty="0">
                <a:solidFill>
                  <a:srgbClr val="000000"/>
                </a:solidFill>
                <a:effectLst/>
                <a:latin typeface="Consolas" panose="020B0609020204030204" pitchFamily="49" charset="0"/>
              </a:rPr>
              <a:t> </a:t>
            </a:r>
            <a:r>
              <a:rPr lang="en-US" b="0" i="1" dirty="0">
                <a:solidFill>
                  <a:srgbClr val="000000"/>
                </a:solidFill>
                <a:effectLst/>
                <a:latin typeface="Consolas" panose="020B0609020204030204" pitchFamily="49" charset="0"/>
              </a:rPr>
              <a:t>condition</a:t>
            </a:r>
            <a:r>
              <a:rPr lang="en-US" b="0" i="0" dirty="0">
                <a:solidFill>
                  <a:srgbClr val="000000"/>
                </a:solidFill>
                <a:effectLst/>
                <a:latin typeface="Consolas" panose="020B0609020204030204" pitchFamily="49" charset="0"/>
              </a:rPr>
              <a:t>;</a:t>
            </a:r>
            <a:endParaRPr lang="en-US" dirty="0"/>
          </a:p>
        </p:txBody>
      </p:sp>
      <p:cxnSp>
        <p:nvCxnSpPr>
          <p:cNvPr id="13" name="Straight Arrow Connector 12">
            <a:extLst>
              <a:ext uri="{FF2B5EF4-FFF2-40B4-BE49-F238E27FC236}">
                <a16:creationId xmlns:a16="http://schemas.microsoft.com/office/drawing/2014/main" id="{D230A80E-4946-4B8F-839F-9F33EC6AF06F}"/>
              </a:ext>
            </a:extLst>
          </p:cNvPr>
          <p:cNvCxnSpPr/>
          <p:nvPr/>
        </p:nvCxnSpPr>
        <p:spPr>
          <a:xfrm flipV="1">
            <a:off x="4395935" y="3322509"/>
            <a:ext cx="0" cy="3634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078C3316-9331-4DA8-9F97-A007628B2FEE}"/>
              </a:ext>
            </a:extLst>
          </p:cNvPr>
          <p:cNvCxnSpPr/>
          <p:nvPr/>
        </p:nvCxnSpPr>
        <p:spPr>
          <a:xfrm flipV="1">
            <a:off x="1095197" y="3322509"/>
            <a:ext cx="0" cy="363489"/>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AEEB03C6-C529-44BD-ADEA-BE008CA31BA5}"/>
              </a:ext>
            </a:extLst>
          </p:cNvPr>
          <p:cNvCxnSpPr>
            <a:cxnSpLocks/>
          </p:cNvCxnSpPr>
          <p:nvPr/>
        </p:nvCxnSpPr>
        <p:spPr>
          <a:xfrm>
            <a:off x="1095197" y="4718722"/>
            <a:ext cx="0" cy="421229"/>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A4161D72-8AE6-4091-9656-469119540AE0}"/>
              </a:ext>
            </a:extLst>
          </p:cNvPr>
          <p:cNvCxnSpPr>
            <a:cxnSpLocks/>
          </p:cNvCxnSpPr>
          <p:nvPr/>
        </p:nvCxnSpPr>
        <p:spPr>
          <a:xfrm>
            <a:off x="2986472" y="4718722"/>
            <a:ext cx="0" cy="426908"/>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27F6296F-8312-47D9-AAA5-67B5B801DD47}"/>
              </a:ext>
            </a:extLst>
          </p:cNvPr>
          <p:cNvCxnSpPr>
            <a:cxnSpLocks/>
          </p:cNvCxnSpPr>
          <p:nvPr/>
        </p:nvCxnSpPr>
        <p:spPr>
          <a:xfrm flipV="1">
            <a:off x="2793369" y="4233938"/>
            <a:ext cx="540500" cy="1"/>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A87FFE0C-6B9C-4A6D-8121-7043351691EE}"/>
              </a:ext>
            </a:extLst>
          </p:cNvPr>
          <p:cNvCxnSpPr>
            <a:cxnSpLocks/>
          </p:cNvCxnSpPr>
          <p:nvPr/>
        </p:nvCxnSpPr>
        <p:spPr>
          <a:xfrm flipH="1" flipV="1">
            <a:off x="387155" y="4233937"/>
            <a:ext cx="312898" cy="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AE4945ED-910B-43EE-8C55-8C6352E0954A}"/>
              </a:ext>
            </a:extLst>
          </p:cNvPr>
          <p:cNvSpPr txBox="1"/>
          <p:nvPr/>
        </p:nvSpPr>
        <p:spPr>
          <a:xfrm>
            <a:off x="387155" y="2948704"/>
            <a:ext cx="2839239" cy="369332"/>
          </a:xfrm>
          <a:prstGeom prst="rect">
            <a:avLst/>
          </a:prstGeom>
          <a:noFill/>
        </p:spPr>
        <p:txBody>
          <a:bodyPr wrap="none" rtlCol="0">
            <a:spAutoFit/>
          </a:bodyPr>
          <a:lstStyle/>
          <a:p>
            <a:r>
              <a:rPr lang="en-US" dirty="0">
                <a:solidFill>
                  <a:srgbClr val="00B0F0"/>
                </a:solidFill>
              </a:rPr>
              <a:t>What do you want to see?</a:t>
            </a:r>
          </a:p>
        </p:txBody>
      </p:sp>
      <p:sp>
        <p:nvSpPr>
          <p:cNvPr id="25" name="TextBox 24">
            <a:extLst>
              <a:ext uri="{FF2B5EF4-FFF2-40B4-BE49-F238E27FC236}">
                <a16:creationId xmlns:a16="http://schemas.microsoft.com/office/drawing/2014/main" id="{E31230B4-25EF-4368-B800-2BFB4890AE96}"/>
              </a:ext>
            </a:extLst>
          </p:cNvPr>
          <p:cNvSpPr txBox="1"/>
          <p:nvPr/>
        </p:nvSpPr>
        <p:spPr>
          <a:xfrm>
            <a:off x="3644258" y="2948704"/>
            <a:ext cx="1688283" cy="369332"/>
          </a:xfrm>
          <a:prstGeom prst="rect">
            <a:avLst/>
          </a:prstGeom>
          <a:noFill/>
        </p:spPr>
        <p:txBody>
          <a:bodyPr wrap="none" rtlCol="0">
            <a:spAutoFit/>
          </a:bodyPr>
          <a:lstStyle/>
          <a:p>
            <a:r>
              <a:rPr lang="en-US" dirty="0">
                <a:solidFill>
                  <a:srgbClr val="92D050"/>
                </a:solidFill>
              </a:rPr>
              <a:t>Column names</a:t>
            </a:r>
          </a:p>
        </p:txBody>
      </p:sp>
      <p:sp>
        <p:nvSpPr>
          <p:cNvPr id="26" name="TextBox 25">
            <a:extLst>
              <a:ext uri="{FF2B5EF4-FFF2-40B4-BE49-F238E27FC236}">
                <a16:creationId xmlns:a16="http://schemas.microsoft.com/office/drawing/2014/main" id="{71B49A8F-E84E-4A55-8578-2D4D4DD902CE}"/>
              </a:ext>
            </a:extLst>
          </p:cNvPr>
          <p:cNvSpPr txBox="1"/>
          <p:nvPr/>
        </p:nvSpPr>
        <p:spPr>
          <a:xfrm>
            <a:off x="3333869" y="4038956"/>
            <a:ext cx="1371016" cy="369332"/>
          </a:xfrm>
          <a:prstGeom prst="rect">
            <a:avLst/>
          </a:prstGeom>
          <a:noFill/>
        </p:spPr>
        <p:txBody>
          <a:bodyPr wrap="none" rtlCol="0">
            <a:spAutoFit/>
          </a:bodyPr>
          <a:lstStyle/>
          <a:p>
            <a:r>
              <a:rPr lang="en-US" dirty="0">
                <a:solidFill>
                  <a:srgbClr val="7030A0"/>
                </a:solidFill>
              </a:rPr>
              <a:t>Table name</a:t>
            </a:r>
          </a:p>
        </p:txBody>
      </p:sp>
      <p:sp>
        <p:nvSpPr>
          <p:cNvPr id="27" name="TextBox 26">
            <a:extLst>
              <a:ext uri="{FF2B5EF4-FFF2-40B4-BE49-F238E27FC236}">
                <a16:creationId xmlns:a16="http://schemas.microsoft.com/office/drawing/2014/main" id="{13151C00-7E71-4323-8317-9DB7949B8448}"/>
              </a:ext>
            </a:extLst>
          </p:cNvPr>
          <p:cNvSpPr txBox="1"/>
          <p:nvPr/>
        </p:nvSpPr>
        <p:spPr>
          <a:xfrm rot="16200000">
            <a:off x="-479842" y="3982161"/>
            <a:ext cx="1385316" cy="369332"/>
          </a:xfrm>
          <a:prstGeom prst="rect">
            <a:avLst/>
          </a:prstGeom>
          <a:noFill/>
        </p:spPr>
        <p:txBody>
          <a:bodyPr wrap="none" rtlCol="0">
            <a:spAutoFit/>
          </a:bodyPr>
          <a:lstStyle/>
          <a:p>
            <a:r>
              <a:rPr lang="en-US" dirty="0">
                <a:solidFill>
                  <a:srgbClr val="FF0000"/>
                </a:solidFill>
              </a:rPr>
              <a:t>what table?</a:t>
            </a:r>
          </a:p>
        </p:txBody>
      </p:sp>
      <p:sp>
        <p:nvSpPr>
          <p:cNvPr id="28" name="TextBox 27">
            <a:extLst>
              <a:ext uri="{FF2B5EF4-FFF2-40B4-BE49-F238E27FC236}">
                <a16:creationId xmlns:a16="http://schemas.microsoft.com/office/drawing/2014/main" id="{B0E5149F-7101-45D6-AF16-E7C8A5C815E0}"/>
              </a:ext>
            </a:extLst>
          </p:cNvPr>
          <p:cNvSpPr txBox="1"/>
          <p:nvPr/>
        </p:nvSpPr>
        <p:spPr>
          <a:xfrm>
            <a:off x="251134" y="5125524"/>
            <a:ext cx="1821332" cy="369332"/>
          </a:xfrm>
          <a:prstGeom prst="rect">
            <a:avLst/>
          </a:prstGeom>
          <a:noFill/>
        </p:spPr>
        <p:txBody>
          <a:bodyPr wrap="none" rtlCol="0">
            <a:spAutoFit/>
          </a:bodyPr>
          <a:lstStyle/>
          <a:p>
            <a:r>
              <a:rPr lang="en-US" dirty="0">
                <a:solidFill>
                  <a:srgbClr val="FFC000"/>
                </a:solidFill>
              </a:rPr>
              <a:t>Clause: to filter</a:t>
            </a:r>
          </a:p>
        </p:txBody>
      </p:sp>
      <p:sp>
        <p:nvSpPr>
          <p:cNvPr id="29" name="TextBox 28">
            <a:extLst>
              <a:ext uri="{FF2B5EF4-FFF2-40B4-BE49-F238E27FC236}">
                <a16:creationId xmlns:a16="http://schemas.microsoft.com/office/drawing/2014/main" id="{F4219E99-2209-4B7E-A864-AFE52AA4C17E}"/>
              </a:ext>
            </a:extLst>
          </p:cNvPr>
          <p:cNvSpPr txBox="1"/>
          <p:nvPr/>
        </p:nvSpPr>
        <p:spPr>
          <a:xfrm>
            <a:off x="2399612" y="5139951"/>
            <a:ext cx="1173719" cy="369332"/>
          </a:xfrm>
          <a:prstGeom prst="rect">
            <a:avLst/>
          </a:prstGeom>
          <a:noFill/>
        </p:spPr>
        <p:txBody>
          <a:bodyPr wrap="none" rtlCol="0">
            <a:spAutoFit/>
          </a:bodyPr>
          <a:lstStyle/>
          <a:p>
            <a:r>
              <a:rPr lang="en-US" dirty="0">
                <a:solidFill>
                  <a:schemeClr val="accent4"/>
                </a:solidFill>
              </a:rPr>
              <a:t>Condition</a:t>
            </a:r>
          </a:p>
        </p:txBody>
      </p:sp>
      <p:sp>
        <p:nvSpPr>
          <p:cNvPr id="31" name="TextBox 30">
            <a:extLst>
              <a:ext uri="{FF2B5EF4-FFF2-40B4-BE49-F238E27FC236}">
                <a16:creationId xmlns:a16="http://schemas.microsoft.com/office/drawing/2014/main" id="{D1E7EE2B-A7F5-470F-B1DB-A32BDB017216}"/>
              </a:ext>
            </a:extLst>
          </p:cNvPr>
          <p:cNvSpPr txBox="1"/>
          <p:nvPr/>
        </p:nvSpPr>
        <p:spPr>
          <a:xfrm>
            <a:off x="5991087" y="4309327"/>
            <a:ext cx="846707" cy="369332"/>
          </a:xfrm>
          <a:prstGeom prst="rect">
            <a:avLst/>
          </a:prstGeom>
          <a:noFill/>
        </p:spPr>
        <p:txBody>
          <a:bodyPr wrap="none" rtlCol="0">
            <a:spAutoFit/>
          </a:bodyPr>
          <a:lstStyle/>
          <a:p>
            <a:r>
              <a:rPr lang="en-US" dirty="0"/>
              <a:t>syntax</a:t>
            </a:r>
          </a:p>
        </p:txBody>
      </p:sp>
      <p:cxnSp>
        <p:nvCxnSpPr>
          <p:cNvPr id="32" name="Straight Arrow Connector 31">
            <a:extLst>
              <a:ext uri="{FF2B5EF4-FFF2-40B4-BE49-F238E27FC236}">
                <a16:creationId xmlns:a16="http://schemas.microsoft.com/office/drawing/2014/main" id="{7E8AE206-88D8-4641-9574-BF6DA2C8D8A5}"/>
              </a:ext>
            </a:extLst>
          </p:cNvPr>
          <p:cNvCxnSpPr>
            <a:cxnSpLocks/>
          </p:cNvCxnSpPr>
          <p:nvPr/>
        </p:nvCxnSpPr>
        <p:spPr>
          <a:xfrm>
            <a:off x="5554554" y="4511507"/>
            <a:ext cx="47707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8" name="Footer Placeholder 5">
            <a:extLst>
              <a:ext uri="{FF2B5EF4-FFF2-40B4-BE49-F238E27FC236}">
                <a16:creationId xmlns:a16="http://schemas.microsoft.com/office/drawing/2014/main" id="{88355118-7B94-427E-B73D-43E166557021}"/>
              </a:ext>
            </a:extLst>
          </p:cNvPr>
          <p:cNvSpPr>
            <a:spLocks noGrp="1"/>
          </p:cNvSpPr>
          <p:nvPr>
            <p:ph type="ftr" sz="quarter" idx="11"/>
          </p:nvPr>
        </p:nvSpPr>
        <p:spPr>
          <a:xfrm>
            <a:off x="435868" y="6492875"/>
            <a:ext cx="11197991" cy="365125"/>
          </a:xfrm>
        </p:spPr>
        <p:txBody>
          <a:bodyPr/>
          <a:lstStyle/>
          <a:p>
            <a:pPr algn="r"/>
            <a:r>
              <a:rPr lang="en-US" dirty="0"/>
              <a:t>Vanessa Casillas (Graduate Fellow at QCL)</a:t>
            </a:r>
          </a:p>
        </p:txBody>
      </p:sp>
    </p:spTree>
    <p:extLst>
      <p:ext uri="{BB962C8B-B14F-4D97-AF65-F5344CB8AC3E}">
        <p14:creationId xmlns:p14="http://schemas.microsoft.com/office/powerpoint/2010/main" val="70709761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42" name="Group 41">
            <a:extLst>
              <a:ext uri="{FF2B5EF4-FFF2-40B4-BE49-F238E27FC236}">
                <a16:creationId xmlns:a16="http://schemas.microsoft.com/office/drawing/2014/main" id="{609316A9-990D-4EC3-A671-70EE5C1493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43" name="Straight Connector 42">
              <a:extLst>
                <a:ext uri="{FF2B5EF4-FFF2-40B4-BE49-F238E27FC236}">
                  <a16:creationId xmlns:a16="http://schemas.microsoft.com/office/drawing/2014/main" id="{9B0C6109-9159-49CA-AD7A-F9035539DB7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a:extLst>
                <a:ext uri="{FF2B5EF4-FFF2-40B4-BE49-F238E27FC236}">
                  <a16:creationId xmlns:a16="http://schemas.microsoft.com/office/drawing/2014/main" id="{686F14F5-308C-4EB6-87AB-05DE9501B1A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45" name="Rectangle 23">
              <a:extLst>
                <a:ext uri="{FF2B5EF4-FFF2-40B4-BE49-F238E27FC236}">
                  <a16:creationId xmlns:a16="http://schemas.microsoft.com/office/drawing/2014/main" id="{BA032363-A188-47C5-9D59-9B788809DC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6" name="Rectangle 25">
              <a:extLst>
                <a:ext uri="{FF2B5EF4-FFF2-40B4-BE49-F238E27FC236}">
                  <a16:creationId xmlns:a16="http://schemas.microsoft.com/office/drawing/2014/main" id="{2C4077DF-6BB9-4069-AD28-6B1664EBB0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7" name="Isosceles Triangle 46">
              <a:extLst>
                <a:ext uri="{FF2B5EF4-FFF2-40B4-BE49-F238E27FC236}">
                  <a16:creationId xmlns:a16="http://schemas.microsoft.com/office/drawing/2014/main" id="{1D2B8B50-3419-41ED-9A9F-3CF9EEBBD3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48" name="Rectangle 27">
              <a:extLst>
                <a:ext uri="{FF2B5EF4-FFF2-40B4-BE49-F238E27FC236}">
                  <a16:creationId xmlns:a16="http://schemas.microsoft.com/office/drawing/2014/main" id="{5C640498-2E73-4FA2-BEB6-C3596A458C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9" name="Rectangle 28">
              <a:extLst>
                <a:ext uri="{FF2B5EF4-FFF2-40B4-BE49-F238E27FC236}">
                  <a16:creationId xmlns:a16="http://schemas.microsoft.com/office/drawing/2014/main" id="{3240EEFC-4112-4C39-A816-C815774F6D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50" name="Rectangle 29">
              <a:extLst>
                <a:ext uri="{FF2B5EF4-FFF2-40B4-BE49-F238E27FC236}">
                  <a16:creationId xmlns:a16="http://schemas.microsoft.com/office/drawing/2014/main" id="{ADF362B0-03EA-4800-9FAA-9F128587E4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51" name="Isosceles Triangle 50">
              <a:extLst>
                <a:ext uri="{FF2B5EF4-FFF2-40B4-BE49-F238E27FC236}">
                  <a16:creationId xmlns:a16="http://schemas.microsoft.com/office/drawing/2014/main" id="{0BA84559-2F4C-4795-9246-4C563F942D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52" name="Isosceles Triangle 51">
              <a:extLst>
                <a:ext uri="{FF2B5EF4-FFF2-40B4-BE49-F238E27FC236}">
                  <a16:creationId xmlns:a16="http://schemas.microsoft.com/office/drawing/2014/main" id="{FA77A1AA-CA47-4A91-A0A1-0A8CE31A98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54" name="Rectangle 53">
            <a:extLst>
              <a:ext uri="{FF2B5EF4-FFF2-40B4-BE49-F238E27FC236}">
                <a16:creationId xmlns:a16="http://schemas.microsoft.com/office/drawing/2014/main" id="{03E8462A-FEBA-4848-81CC-3F8DA3E47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6" name="Group 55">
            <a:extLst>
              <a:ext uri="{FF2B5EF4-FFF2-40B4-BE49-F238E27FC236}">
                <a16:creationId xmlns:a16="http://schemas.microsoft.com/office/drawing/2014/main" id="{2109F83F-40FE-4DB3-84CC-09FB3340D0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57" name="Straight Connector 56">
              <a:extLst>
                <a:ext uri="{FF2B5EF4-FFF2-40B4-BE49-F238E27FC236}">
                  <a16:creationId xmlns:a16="http://schemas.microsoft.com/office/drawing/2014/main" id="{1DE492D7-C3C3-48FF-80C8-37021EA0262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58" name="Rectangle 23">
              <a:extLst>
                <a:ext uri="{FF2B5EF4-FFF2-40B4-BE49-F238E27FC236}">
                  <a16:creationId xmlns:a16="http://schemas.microsoft.com/office/drawing/2014/main" id="{0B30FF97-2E9A-490A-AED2-90BA2E0EC1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59" name="Rectangle 25">
              <a:extLst>
                <a:ext uri="{FF2B5EF4-FFF2-40B4-BE49-F238E27FC236}">
                  <a16:creationId xmlns:a16="http://schemas.microsoft.com/office/drawing/2014/main" id="{B6D53C7D-A312-47B6-A66A-230A19CFAC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60" name="Isosceles Triangle 59">
              <a:extLst>
                <a:ext uri="{FF2B5EF4-FFF2-40B4-BE49-F238E27FC236}">
                  <a16:creationId xmlns:a16="http://schemas.microsoft.com/office/drawing/2014/main" id="{9329D58C-0D2E-4A2B-AD6A-9CEE506784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61" name="Rectangle 27">
              <a:extLst>
                <a:ext uri="{FF2B5EF4-FFF2-40B4-BE49-F238E27FC236}">
                  <a16:creationId xmlns:a16="http://schemas.microsoft.com/office/drawing/2014/main" id="{9D446EDE-C690-4461-8BF2-7634808FC8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62" name="Rectangle 28">
              <a:extLst>
                <a:ext uri="{FF2B5EF4-FFF2-40B4-BE49-F238E27FC236}">
                  <a16:creationId xmlns:a16="http://schemas.microsoft.com/office/drawing/2014/main" id="{323F3D34-6531-4AD7-A8C6-195A090281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63" name="Rectangle 29">
              <a:extLst>
                <a:ext uri="{FF2B5EF4-FFF2-40B4-BE49-F238E27FC236}">
                  <a16:creationId xmlns:a16="http://schemas.microsoft.com/office/drawing/2014/main" id="{B9B0AE3F-2350-435F-A9B0-C310BF8763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64" name="Isosceles Triangle 63">
              <a:extLst>
                <a:ext uri="{FF2B5EF4-FFF2-40B4-BE49-F238E27FC236}">
                  <a16:creationId xmlns:a16="http://schemas.microsoft.com/office/drawing/2014/main" id="{4EFA655C-9E50-4C14-A89E-AD7B648E4E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65" name="Isosceles Triangle 64">
              <a:extLst>
                <a:ext uri="{FF2B5EF4-FFF2-40B4-BE49-F238E27FC236}">
                  <a16:creationId xmlns:a16="http://schemas.microsoft.com/office/drawing/2014/main" id="{3E843863-7D25-4C01-9A17-E817CB6D99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67" name="Rectangle 66">
            <a:extLst>
              <a:ext uri="{FF2B5EF4-FFF2-40B4-BE49-F238E27FC236}">
                <a16:creationId xmlns:a16="http://schemas.microsoft.com/office/drawing/2014/main" id="{7941F9B1-B01B-4A84-89D9-B169AEB4E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Table&#10;&#10;Description automatically generated">
            <a:extLst>
              <a:ext uri="{FF2B5EF4-FFF2-40B4-BE49-F238E27FC236}">
                <a16:creationId xmlns:a16="http://schemas.microsoft.com/office/drawing/2014/main" id="{467EC2D5-C1FF-49CF-8EB7-46FB0308A5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51182" y="1131994"/>
            <a:ext cx="5291512" cy="4590386"/>
          </a:xfrm>
          <a:prstGeom prst="rect">
            <a:avLst/>
          </a:prstGeom>
        </p:spPr>
      </p:pic>
      <p:sp>
        <p:nvSpPr>
          <p:cNvPr id="66" name="Footer Placeholder 5">
            <a:extLst>
              <a:ext uri="{FF2B5EF4-FFF2-40B4-BE49-F238E27FC236}">
                <a16:creationId xmlns:a16="http://schemas.microsoft.com/office/drawing/2014/main" id="{8E2635C8-83D0-499C-8D42-4AF1E7EF65BB}"/>
              </a:ext>
            </a:extLst>
          </p:cNvPr>
          <p:cNvSpPr>
            <a:spLocks noGrp="1"/>
          </p:cNvSpPr>
          <p:nvPr>
            <p:ph type="ftr" sz="quarter" idx="11"/>
          </p:nvPr>
        </p:nvSpPr>
        <p:spPr>
          <a:xfrm>
            <a:off x="435868" y="6492875"/>
            <a:ext cx="11197991" cy="365125"/>
          </a:xfrm>
        </p:spPr>
        <p:txBody>
          <a:bodyPr/>
          <a:lstStyle/>
          <a:p>
            <a:pPr algn="r"/>
            <a:r>
              <a:rPr lang="en-US" dirty="0"/>
              <a:t>Vanessa Casillas (Graduate Fellow at QCL)</a:t>
            </a:r>
          </a:p>
        </p:txBody>
      </p:sp>
    </p:spTree>
    <p:extLst>
      <p:ext uri="{BB962C8B-B14F-4D97-AF65-F5344CB8AC3E}">
        <p14:creationId xmlns:p14="http://schemas.microsoft.com/office/powerpoint/2010/main" val="33852557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D1E8CDF-7FED-4BEF-A48D-777445394DF5}"/>
              </a:ext>
            </a:extLst>
          </p:cNvPr>
          <p:cNvSpPr>
            <a:spLocks noGrp="1"/>
          </p:cNvSpPr>
          <p:nvPr>
            <p:ph type="title"/>
          </p:nvPr>
        </p:nvSpPr>
        <p:spPr/>
        <p:txBody>
          <a:bodyPr/>
          <a:lstStyle/>
          <a:p>
            <a:r>
              <a:rPr lang="en-US" dirty="0"/>
              <a:t>Order by</a:t>
            </a:r>
          </a:p>
        </p:txBody>
      </p:sp>
      <p:sp>
        <p:nvSpPr>
          <p:cNvPr id="6" name="Content Placeholder 5">
            <a:extLst>
              <a:ext uri="{FF2B5EF4-FFF2-40B4-BE49-F238E27FC236}">
                <a16:creationId xmlns:a16="http://schemas.microsoft.com/office/drawing/2014/main" id="{651FCDCE-BDEF-4A93-9106-3C21D572EFD8}"/>
              </a:ext>
            </a:extLst>
          </p:cNvPr>
          <p:cNvSpPr>
            <a:spLocks noGrp="1"/>
          </p:cNvSpPr>
          <p:nvPr>
            <p:ph idx="1"/>
          </p:nvPr>
        </p:nvSpPr>
        <p:spPr>
          <a:xfrm>
            <a:off x="344398" y="2104318"/>
            <a:ext cx="11181732" cy="3880773"/>
          </a:xfrm>
        </p:spPr>
        <p:txBody>
          <a:bodyPr/>
          <a:lstStyle/>
          <a:p>
            <a:pPr marL="0" indent="0">
              <a:buNone/>
            </a:pPr>
            <a:r>
              <a:rPr lang="en-US" b="1" dirty="0">
                <a:solidFill>
                  <a:schemeClr val="accent5">
                    <a:lumMod val="75000"/>
                  </a:schemeClr>
                </a:solidFill>
              </a:rPr>
              <a:t>select</a:t>
            </a:r>
            <a:r>
              <a:rPr lang="en-US" dirty="0"/>
              <a:t> State, </a:t>
            </a:r>
            <a:r>
              <a:rPr lang="en-US" dirty="0" err="1"/>
              <a:t>Data_Population</a:t>
            </a:r>
            <a:r>
              <a:rPr lang="en-US" dirty="0"/>
              <a:t>, </a:t>
            </a:r>
            <a:r>
              <a:rPr lang="en-US" dirty="0" err="1"/>
              <a:t>Data_Totals_Property_Theft,Data_Totals_Violent_Robbery</a:t>
            </a:r>
            <a:r>
              <a:rPr lang="en-US" dirty="0"/>
              <a:t>, </a:t>
            </a:r>
            <a:r>
              <a:rPr lang="en-US" sz="1800" dirty="0" err="1">
                <a:solidFill>
                  <a:srgbClr val="000000"/>
                </a:solidFill>
                <a:latin typeface="Consolas" panose="020B0609020204030204" pitchFamily="49" charset="0"/>
              </a:rPr>
              <a:t>Crime_Year</a:t>
            </a:r>
            <a:r>
              <a:rPr lang="en-US" sz="1800" dirty="0">
                <a:solidFill>
                  <a:srgbClr val="000000"/>
                </a:solidFill>
                <a:latin typeface="Consolas" panose="020B0609020204030204" pitchFamily="49" charset="0"/>
              </a:rPr>
              <a:t> </a:t>
            </a:r>
            <a:r>
              <a:rPr lang="en-US" dirty="0"/>
              <a:t> </a:t>
            </a:r>
            <a:br>
              <a:rPr lang="en-US" dirty="0"/>
            </a:br>
            <a:r>
              <a:rPr lang="en-US" b="1" dirty="0">
                <a:solidFill>
                  <a:schemeClr val="accent5">
                    <a:lumMod val="75000"/>
                  </a:schemeClr>
                </a:solidFill>
              </a:rPr>
              <a:t>from</a:t>
            </a:r>
            <a:r>
              <a:rPr lang="en-US" dirty="0"/>
              <a:t> </a:t>
            </a:r>
            <a:r>
              <a:rPr lang="en-US" dirty="0" err="1"/>
              <a:t>state_crime</a:t>
            </a:r>
            <a:r>
              <a:rPr lang="en-US" dirty="0"/>
              <a:t> </a:t>
            </a:r>
            <a:br>
              <a:rPr lang="en-US" dirty="0"/>
            </a:br>
            <a:r>
              <a:rPr lang="en-US" b="1" dirty="0">
                <a:solidFill>
                  <a:schemeClr val="accent5">
                    <a:lumMod val="75000"/>
                  </a:schemeClr>
                </a:solidFill>
              </a:rPr>
              <a:t>where</a:t>
            </a:r>
            <a:r>
              <a:rPr lang="en-US" dirty="0"/>
              <a:t> </a:t>
            </a:r>
            <a:r>
              <a:rPr lang="en-US" dirty="0" err="1"/>
              <a:t>Data_Totals_Violent_Robbery</a:t>
            </a:r>
            <a:r>
              <a:rPr lang="en-US" dirty="0"/>
              <a:t> &gt;=</a:t>
            </a:r>
            <a:r>
              <a:rPr lang="en-US" dirty="0">
                <a:solidFill>
                  <a:srgbClr val="0070C0"/>
                </a:solidFill>
              </a:rPr>
              <a:t>3000 </a:t>
            </a:r>
            <a:br>
              <a:rPr lang="en-US" dirty="0"/>
            </a:br>
            <a:r>
              <a:rPr lang="en-US" b="1" dirty="0">
                <a:solidFill>
                  <a:schemeClr val="accent5">
                    <a:lumMod val="75000"/>
                  </a:schemeClr>
                </a:solidFill>
              </a:rPr>
              <a:t>order</a:t>
            </a:r>
            <a:r>
              <a:rPr lang="en-US" dirty="0"/>
              <a:t> </a:t>
            </a:r>
            <a:r>
              <a:rPr lang="en-US" b="1" dirty="0">
                <a:solidFill>
                  <a:schemeClr val="accent5">
                    <a:lumMod val="75000"/>
                  </a:schemeClr>
                </a:solidFill>
              </a:rPr>
              <a:t>by</a:t>
            </a:r>
            <a:r>
              <a:rPr lang="en-US" dirty="0"/>
              <a:t> </a:t>
            </a:r>
            <a:r>
              <a:rPr lang="en-US" dirty="0" err="1"/>
              <a:t>Data_Population</a:t>
            </a:r>
            <a:r>
              <a:rPr lang="en-US" dirty="0"/>
              <a:t> </a:t>
            </a:r>
            <a:r>
              <a:rPr lang="en-US" b="1" dirty="0">
                <a:solidFill>
                  <a:schemeClr val="accent5">
                    <a:lumMod val="75000"/>
                  </a:schemeClr>
                </a:solidFill>
              </a:rPr>
              <a:t>DESC</a:t>
            </a:r>
            <a:r>
              <a:rPr lang="en-US" b="1" dirty="0">
                <a:solidFill>
                  <a:srgbClr val="FF0000"/>
                </a:solidFill>
              </a:rPr>
              <a:t>;</a:t>
            </a:r>
            <a:r>
              <a:rPr lang="en-US" dirty="0"/>
              <a:t> </a:t>
            </a:r>
          </a:p>
          <a:p>
            <a:pPr lvl="1">
              <a:lnSpc>
                <a:spcPct val="90000"/>
              </a:lnSpc>
            </a:pPr>
            <a:r>
              <a:rPr lang="en-US" dirty="0"/>
              <a:t>Default is </a:t>
            </a:r>
            <a:r>
              <a:rPr lang="en-US" dirty="0" err="1"/>
              <a:t>asc</a:t>
            </a:r>
            <a:endParaRPr lang="en-US" dirty="0"/>
          </a:p>
          <a:p>
            <a:endParaRPr lang="en-US" dirty="0"/>
          </a:p>
        </p:txBody>
      </p:sp>
      <p:sp>
        <p:nvSpPr>
          <p:cNvPr id="18" name="Footer Placeholder 5">
            <a:extLst>
              <a:ext uri="{FF2B5EF4-FFF2-40B4-BE49-F238E27FC236}">
                <a16:creationId xmlns:a16="http://schemas.microsoft.com/office/drawing/2014/main" id="{CBE410EA-3A71-4739-BDF8-A8AFA8453044}"/>
              </a:ext>
            </a:extLst>
          </p:cNvPr>
          <p:cNvSpPr>
            <a:spLocks noGrp="1"/>
          </p:cNvSpPr>
          <p:nvPr>
            <p:ph type="ftr" sz="quarter" idx="11"/>
          </p:nvPr>
        </p:nvSpPr>
        <p:spPr>
          <a:xfrm>
            <a:off x="435868" y="6492875"/>
            <a:ext cx="11197991" cy="365125"/>
          </a:xfrm>
        </p:spPr>
        <p:txBody>
          <a:bodyPr/>
          <a:lstStyle/>
          <a:p>
            <a:pPr algn="r"/>
            <a:r>
              <a:rPr lang="en-US" dirty="0"/>
              <a:t>Vanessa Casillas (Graduate Fellow at QCL)</a:t>
            </a:r>
          </a:p>
        </p:txBody>
      </p:sp>
    </p:spTree>
    <p:extLst>
      <p:ext uri="{BB962C8B-B14F-4D97-AF65-F5344CB8AC3E}">
        <p14:creationId xmlns:p14="http://schemas.microsoft.com/office/powerpoint/2010/main" val="294638353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FADBA-CFC1-4108-986C-9F0AC54E5975}"/>
              </a:ext>
            </a:extLst>
          </p:cNvPr>
          <p:cNvSpPr>
            <a:spLocks noGrp="1"/>
          </p:cNvSpPr>
          <p:nvPr>
            <p:ph type="title"/>
          </p:nvPr>
        </p:nvSpPr>
        <p:spPr/>
        <p:txBody>
          <a:bodyPr/>
          <a:lstStyle/>
          <a:p>
            <a:r>
              <a:rPr lang="en-US" dirty="0"/>
              <a:t>Detailed view</a:t>
            </a:r>
          </a:p>
        </p:txBody>
      </p:sp>
      <p:sp>
        <p:nvSpPr>
          <p:cNvPr id="3" name="Content Placeholder 2">
            <a:extLst>
              <a:ext uri="{FF2B5EF4-FFF2-40B4-BE49-F238E27FC236}">
                <a16:creationId xmlns:a16="http://schemas.microsoft.com/office/drawing/2014/main" id="{DE73BA16-B9B3-4A0E-9D8A-4FEBE3D5CB73}"/>
              </a:ext>
            </a:extLst>
          </p:cNvPr>
          <p:cNvSpPr>
            <a:spLocks noGrp="1"/>
          </p:cNvSpPr>
          <p:nvPr>
            <p:ph idx="1"/>
          </p:nvPr>
        </p:nvSpPr>
        <p:spPr>
          <a:xfrm>
            <a:off x="700052" y="2187994"/>
            <a:ext cx="11197991" cy="3880773"/>
          </a:xfrm>
        </p:spPr>
        <p:txBody>
          <a:bodyPr/>
          <a:lstStyle/>
          <a:p>
            <a:pPr marL="0" indent="0">
              <a:buNone/>
            </a:pPr>
            <a:endParaRPr lang="en-US" b="1" dirty="0"/>
          </a:p>
          <a:p>
            <a:pPr marL="0" indent="0">
              <a:buNone/>
            </a:pPr>
            <a:endParaRPr lang="en-US" b="1" dirty="0"/>
          </a:p>
          <a:p>
            <a:pPr marL="0" indent="0">
              <a:buNone/>
            </a:pPr>
            <a:endParaRPr lang="en-US" b="1" dirty="0"/>
          </a:p>
          <a:p>
            <a:pPr marL="0" indent="0">
              <a:buNone/>
            </a:pPr>
            <a:endParaRPr lang="en-US" b="1" dirty="0"/>
          </a:p>
          <a:p>
            <a:pPr marL="0" indent="0">
              <a:buNone/>
            </a:pPr>
            <a:r>
              <a:rPr lang="en-US" b="1" dirty="0">
                <a:solidFill>
                  <a:srgbClr val="00B0F0"/>
                </a:solidFill>
              </a:rPr>
              <a:t>select</a:t>
            </a:r>
            <a:r>
              <a:rPr lang="en-US" dirty="0"/>
              <a:t> </a:t>
            </a:r>
            <a:r>
              <a:rPr lang="en-US" dirty="0">
                <a:solidFill>
                  <a:srgbClr val="92D050"/>
                </a:solidFill>
              </a:rPr>
              <a:t>State</a:t>
            </a:r>
            <a:r>
              <a:rPr lang="en-US" dirty="0"/>
              <a:t>, </a:t>
            </a:r>
            <a:r>
              <a:rPr lang="en-US" dirty="0" err="1">
                <a:solidFill>
                  <a:srgbClr val="92D050"/>
                </a:solidFill>
              </a:rPr>
              <a:t>Data_Population</a:t>
            </a:r>
            <a:r>
              <a:rPr lang="en-US" dirty="0"/>
              <a:t>, </a:t>
            </a:r>
            <a:r>
              <a:rPr lang="en-US" dirty="0" err="1">
                <a:solidFill>
                  <a:srgbClr val="92D050"/>
                </a:solidFill>
              </a:rPr>
              <a:t>Data_Totals_Property_Theft</a:t>
            </a:r>
            <a:r>
              <a:rPr lang="en-US" dirty="0"/>
              <a:t>, </a:t>
            </a:r>
            <a:r>
              <a:rPr lang="en-US" dirty="0" err="1">
                <a:solidFill>
                  <a:srgbClr val="92D050"/>
                </a:solidFill>
              </a:rPr>
              <a:t>Data_Totals_Violent_Robbery</a:t>
            </a:r>
            <a:r>
              <a:rPr lang="en-US" dirty="0">
                <a:solidFill>
                  <a:srgbClr val="92D050"/>
                </a:solidFill>
              </a:rPr>
              <a:t>, </a:t>
            </a:r>
            <a:r>
              <a:rPr lang="en-US" sz="1800" dirty="0" err="1">
                <a:solidFill>
                  <a:schemeClr val="accent1"/>
                </a:solidFill>
                <a:latin typeface="Consolas" panose="020B0609020204030204" pitchFamily="49" charset="0"/>
              </a:rPr>
              <a:t>Crime_Year</a:t>
            </a:r>
            <a:r>
              <a:rPr lang="en-US" sz="1800" dirty="0">
                <a:solidFill>
                  <a:schemeClr val="accent1"/>
                </a:solidFill>
                <a:latin typeface="Consolas" panose="020B0609020204030204" pitchFamily="49" charset="0"/>
              </a:rPr>
              <a:t> </a:t>
            </a:r>
            <a:r>
              <a:rPr lang="en-US" dirty="0">
                <a:solidFill>
                  <a:schemeClr val="accent1"/>
                </a:solidFill>
              </a:rPr>
              <a:t> </a:t>
            </a:r>
            <a:br>
              <a:rPr lang="en-US" dirty="0"/>
            </a:br>
            <a:r>
              <a:rPr lang="en-US" b="1" dirty="0">
                <a:solidFill>
                  <a:srgbClr val="FF0000"/>
                </a:solidFill>
              </a:rPr>
              <a:t>from</a:t>
            </a:r>
            <a:r>
              <a:rPr lang="en-US" dirty="0"/>
              <a:t> </a:t>
            </a:r>
            <a:r>
              <a:rPr lang="en-US" dirty="0" err="1">
                <a:solidFill>
                  <a:srgbClr val="7030A0"/>
                </a:solidFill>
              </a:rPr>
              <a:t>state_crime</a:t>
            </a:r>
            <a:r>
              <a:rPr lang="en-US" dirty="0">
                <a:solidFill>
                  <a:srgbClr val="7030A0"/>
                </a:solidFill>
              </a:rPr>
              <a:t> </a:t>
            </a:r>
            <a:br>
              <a:rPr lang="en-US" dirty="0"/>
            </a:br>
            <a:r>
              <a:rPr lang="en-US" b="1" dirty="0">
                <a:solidFill>
                  <a:srgbClr val="FFC000"/>
                </a:solidFill>
              </a:rPr>
              <a:t>where</a:t>
            </a:r>
            <a:r>
              <a:rPr lang="en-US" dirty="0"/>
              <a:t> </a:t>
            </a:r>
            <a:r>
              <a:rPr lang="en-US" dirty="0" err="1">
                <a:solidFill>
                  <a:schemeClr val="accent4"/>
                </a:solidFill>
              </a:rPr>
              <a:t>Data_Totals_Violent_Robbery</a:t>
            </a:r>
            <a:r>
              <a:rPr lang="en-US" dirty="0">
                <a:solidFill>
                  <a:schemeClr val="accent4"/>
                </a:solidFill>
              </a:rPr>
              <a:t> &gt;=3000</a:t>
            </a:r>
            <a:br>
              <a:rPr lang="en-US" dirty="0"/>
            </a:br>
            <a:r>
              <a:rPr lang="en-US" b="1" dirty="0">
                <a:solidFill>
                  <a:schemeClr val="accent5">
                    <a:lumMod val="50000"/>
                  </a:schemeClr>
                </a:solidFill>
              </a:rPr>
              <a:t>order</a:t>
            </a:r>
            <a:r>
              <a:rPr lang="en-US" dirty="0">
                <a:solidFill>
                  <a:schemeClr val="accent5">
                    <a:lumMod val="50000"/>
                  </a:schemeClr>
                </a:solidFill>
              </a:rPr>
              <a:t> </a:t>
            </a:r>
            <a:r>
              <a:rPr lang="en-US" b="1" dirty="0">
                <a:solidFill>
                  <a:schemeClr val="accent5">
                    <a:lumMod val="50000"/>
                  </a:schemeClr>
                </a:solidFill>
              </a:rPr>
              <a:t>by</a:t>
            </a:r>
            <a:r>
              <a:rPr lang="en-US" dirty="0">
                <a:solidFill>
                  <a:schemeClr val="accent5">
                    <a:lumMod val="50000"/>
                  </a:schemeClr>
                </a:solidFill>
              </a:rPr>
              <a:t> </a:t>
            </a:r>
            <a:r>
              <a:rPr lang="en-US" dirty="0" err="1">
                <a:solidFill>
                  <a:srgbClr val="92D050"/>
                </a:solidFill>
              </a:rPr>
              <a:t>Data_Population</a:t>
            </a:r>
            <a:r>
              <a:rPr lang="en-US" dirty="0">
                <a:solidFill>
                  <a:srgbClr val="92D050"/>
                </a:solidFill>
              </a:rPr>
              <a:t> </a:t>
            </a:r>
            <a:r>
              <a:rPr lang="en-US" b="1" dirty="0">
                <a:solidFill>
                  <a:schemeClr val="accent5">
                    <a:lumMod val="50000"/>
                  </a:schemeClr>
                </a:solidFill>
              </a:rPr>
              <a:t>DESC</a:t>
            </a:r>
            <a:r>
              <a:rPr lang="en-US" b="1" dirty="0"/>
              <a:t> ;</a:t>
            </a:r>
            <a:endParaRPr lang="en-US" dirty="0"/>
          </a:p>
          <a:p>
            <a:pPr marL="0" indent="0">
              <a:buNone/>
            </a:pPr>
            <a:endParaRPr lang="en-US" dirty="0"/>
          </a:p>
          <a:p>
            <a:pPr marL="0" indent="0">
              <a:buNone/>
            </a:pPr>
            <a:endParaRPr lang="en-US" dirty="0"/>
          </a:p>
          <a:p>
            <a:endParaRPr lang="en-US" dirty="0"/>
          </a:p>
        </p:txBody>
      </p:sp>
      <p:sp>
        <p:nvSpPr>
          <p:cNvPr id="5" name="TextBox 4">
            <a:extLst>
              <a:ext uri="{FF2B5EF4-FFF2-40B4-BE49-F238E27FC236}">
                <a16:creationId xmlns:a16="http://schemas.microsoft.com/office/drawing/2014/main" id="{8C29E029-6E1F-4945-A9E5-394F325293AF}"/>
              </a:ext>
            </a:extLst>
          </p:cNvPr>
          <p:cNvSpPr txBox="1"/>
          <p:nvPr/>
        </p:nvSpPr>
        <p:spPr>
          <a:xfrm>
            <a:off x="677334" y="1122165"/>
            <a:ext cx="6096946" cy="1200329"/>
          </a:xfrm>
          <a:prstGeom prst="rect">
            <a:avLst/>
          </a:prstGeom>
          <a:noFill/>
        </p:spPr>
        <p:txBody>
          <a:bodyPr wrap="square">
            <a:spAutoFit/>
          </a:bodyPr>
          <a:lstStyle/>
          <a:p>
            <a:r>
              <a:rPr lang="en-US" b="0" i="0" dirty="0">
                <a:solidFill>
                  <a:srgbClr val="0000CD"/>
                </a:solidFill>
                <a:effectLst/>
                <a:latin typeface="Consolas" panose="020B0609020204030204" pitchFamily="49" charset="0"/>
              </a:rPr>
              <a:t>SELECT</a:t>
            </a:r>
            <a:r>
              <a:rPr lang="en-US" b="0" i="0" dirty="0">
                <a:solidFill>
                  <a:srgbClr val="000000"/>
                </a:solidFill>
                <a:effectLst/>
                <a:latin typeface="Consolas" panose="020B0609020204030204" pitchFamily="49" charset="0"/>
              </a:rPr>
              <a:t> </a:t>
            </a:r>
            <a:r>
              <a:rPr lang="en-US" b="0" i="1" dirty="0">
                <a:solidFill>
                  <a:srgbClr val="000000"/>
                </a:solidFill>
                <a:effectLst/>
                <a:latin typeface="Consolas" panose="020B0609020204030204" pitchFamily="49" charset="0"/>
              </a:rPr>
              <a:t>column1</a:t>
            </a:r>
            <a:r>
              <a:rPr lang="en-US" b="0" i="0" dirty="0">
                <a:solidFill>
                  <a:srgbClr val="000000"/>
                </a:solidFill>
                <a:effectLst/>
                <a:latin typeface="Consolas" panose="020B0609020204030204" pitchFamily="49" charset="0"/>
              </a:rPr>
              <a:t>,</a:t>
            </a:r>
            <a:r>
              <a:rPr lang="en-US" b="0" i="1" dirty="0">
                <a:solidFill>
                  <a:srgbClr val="000000"/>
                </a:solidFill>
                <a:effectLst/>
                <a:latin typeface="Consolas" panose="020B0609020204030204" pitchFamily="49" charset="0"/>
              </a:rPr>
              <a:t> column2, ...</a:t>
            </a:r>
            <a:br>
              <a:rPr lang="en-US" dirty="0"/>
            </a:br>
            <a:r>
              <a:rPr lang="en-US" b="0" i="0" dirty="0">
                <a:solidFill>
                  <a:srgbClr val="0000CD"/>
                </a:solidFill>
                <a:effectLst/>
                <a:latin typeface="Consolas" panose="020B0609020204030204" pitchFamily="49" charset="0"/>
              </a:rPr>
              <a:t>FROM</a:t>
            </a:r>
            <a:r>
              <a:rPr lang="en-US" b="0" i="0" dirty="0">
                <a:solidFill>
                  <a:srgbClr val="000000"/>
                </a:solidFill>
                <a:effectLst/>
                <a:latin typeface="Consolas" panose="020B0609020204030204" pitchFamily="49" charset="0"/>
              </a:rPr>
              <a:t> </a:t>
            </a:r>
            <a:r>
              <a:rPr lang="en-US" b="0" i="1" dirty="0" err="1">
                <a:solidFill>
                  <a:srgbClr val="000000"/>
                </a:solidFill>
                <a:effectLst/>
                <a:latin typeface="Consolas" panose="020B0609020204030204" pitchFamily="49" charset="0"/>
              </a:rPr>
              <a:t>table_name</a:t>
            </a:r>
            <a:br>
              <a:rPr lang="en-US" dirty="0"/>
            </a:br>
            <a:r>
              <a:rPr lang="en-US" b="0" i="0" dirty="0">
                <a:solidFill>
                  <a:srgbClr val="0000CD"/>
                </a:solidFill>
                <a:effectLst/>
                <a:latin typeface="Consolas" panose="020B0609020204030204" pitchFamily="49" charset="0"/>
              </a:rPr>
              <a:t>WHERE</a:t>
            </a:r>
            <a:r>
              <a:rPr lang="en-US" b="0" i="0" dirty="0">
                <a:solidFill>
                  <a:srgbClr val="000000"/>
                </a:solidFill>
                <a:effectLst/>
                <a:latin typeface="Consolas" panose="020B0609020204030204" pitchFamily="49" charset="0"/>
              </a:rPr>
              <a:t> </a:t>
            </a:r>
            <a:r>
              <a:rPr lang="en-US" b="0" i="1" dirty="0">
                <a:solidFill>
                  <a:srgbClr val="000000"/>
                </a:solidFill>
                <a:effectLst/>
                <a:latin typeface="Consolas" panose="020B0609020204030204" pitchFamily="49" charset="0"/>
              </a:rPr>
              <a:t>condition</a:t>
            </a:r>
            <a:r>
              <a:rPr lang="en-US" b="0" i="0" dirty="0">
                <a:solidFill>
                  <a:srgbClr val="000000"/>
                </a:solidFill>
                <a:effectLst/>
                <a:latin typeface="Consolas" panose="020B0609020204030204" pitchFamily="49" charset="0"/>
              </a:rPr>
              <a:t>;</a:t>
            </a:r>
          </a:p>
          <a:p>
            <a:r>
              <a:rPr lang="en-US" b="0" i="0" dirty="0">
                <a:solidFill>
                  <a:srgbClr val="0000CD"/>
                </a:solidFill>
                <a:effectLst/>
                <a:latin typeface="Consolas" panose="020B0609020204030204" pitchFamily="49" charset="0"/>
              </a:rPr>
              <a:t>ORDER</a:t>
            </a:r>
            <a:r>
              <a:rPr lang="en-US" b="0" i="0" dirty="0">
                <a:solidFill>
                  <a:srgbClr val="000000"/>
                </a:solidFill>
                <a:effectLst/>
                <a:latin typeface="Consolas" panose="020B0609020204030204" pitchFamily="49" charset="0"/>
              </a:rPr>
              <a:t> </a:t>
            </a:r>
            <a:r>
              <a:rPr lang="en-US" b="0" i="0" dirty="0">
                <a:solidFill>
                  <a:srgbClr val="0000CD"/>
                </a:solidFill>
                <a:effectLst/>
                <a:latin typeface="Consolas" panose="020B0609020204030204" pitchFamily="49" charset="0"/>
              </a:rPr>
              <a:t>BY</a:t>
            </a:r>
            <a:r>
              <a:rPr lang="en-US" b="0" i="0" dirty="0">
                <a:solidFill>
                  <a:srgbClr val="000000"/>
                </a:solidFill>
                <a:effectLst/>
                <a:latin typeface="Consolas" panose="020B0609020204030204" pitchFamily="49" charset="0"/>
              </a:rPr>
              <a:t> </a:t>
            </a:r>
            <a:r>
              <a:rPr lang="en-US" b="0" i="1" dirty="0">
                <a:solidFill>
                  <a:srgbClr val="000000"/>
                </a:solidFill>
                <a:effectLst/>
                <a:latin typeface="Consolas" panose="020B0609020204030204" pitchFamily="49" charset="0"/>
              </a:rPr>
              <a:t>column1, column2, ... </a:t>
            </a:r>
            <a:r>
              <a:rPr lang="en-US" b="0" i="0" dirty="0">
                <a:solidFill>
                  <a:srgbClr val="0000CD"/>
                </a:solidFill>
                <a:effectLst/>
                <a:latin typeface="Consolas" panose="020B0609020204030204" pitchFamily="49" charset="0"/>
              </a:rPr>
              <a:t>ASC</a:t>
            </a:r>
            <a:r>
              <a:rPr lang="en-US" b="0" i="0" dirty="0">
                <a:solidFill>
                  <a:srgbClr val="000000"/>
                </a:solidFill>
                <a:effectLst/>
                <a:latin typeface="Consolas" panose="020B0609020204030204" pitchFamily="49" charset="0"/>
              </a:rPr>
              <a:t>|</a:t>
            </a:r>
            <a:r>
              <a:rPr lang="en-US" b="0" i="0" dirty="0">
                <a:solidFill>
                  <a:srgbClr val="0000CD"/>
                </a:solidFill>
                <a:effectLst/>
                <a:latin typeface="Consolas" panose="020B0609020204030204" pitchFamily="49" charset="0"/>
              </a:rPr>
              <a:t>DESC</a:t>
            </a:r>
            <a:r>
              <a:rPr lang="en-US" b="0" i="0" dirty="0">
                <a:solidFill>
                  <a:srgbClr val="000000"/>
                </a:solidFill>
                <a:effectLst/>
                <a:latin typeface="Consolas" panose="020B0609020204030204" pitchFamily="49" charset="0"/>
              </a:rPr>
              <a:t>;</a:t>
            </a:r>
            <a:endParaRPr lang="en-US" dirty="0"/>
          </a:p>
        </p:txBody>
      </p:sp>
      <p:cxnSp>
        <p:nvCxnSpPr>
          <p:cNvPr id="13" name="Straight Arrow Connector 12">
            <a:extLst>
              <a:ext uri="{FF2B5EF4-FFF2-40B4-BE49-F238E27FC236}">
                <a16:creationId xmlns:a16="http://schemas.microsoft.com/office/drawing/2014/main" id="{D230A80E-4946-4B8F-839F-9F33EC6AF06F}"/>
              </a:ext>
            </a:extLst>
          </p:cNvPr>
          <p:cNvCxnSpPr/>
          <p:nvPr/>
        </p:nvCxnSpPr>
        <p:spPr>
          <a:xfrm flipV="1">
            <a:off x="4395935" y="3322509"/>
            <a:ext cx="0" cy="3634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078C3316-9331-4DA8-9F97-A007628B2FEE}"/>
              </a:ext>
            </a:extLst>
          </p:cNvPr>
          <p:cNvCxnSpPr/>
          <p:nvPr/>
        </p:nvCxnSpPr>
        <p:spPr>
          <a:xfrm flipV="1">
            <a:off x="1095197" y="3322509"/>
            <a:ext cx="0" cy="363489"/>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AEEB03C6-C529-44BD-ADEA-BE008CA31BA5}"/>
              </a:ext>
            </a:extLst>
          </p:cNvPr>
          <p:cNvCxnSpPr>
            <a:cxnSpLocks/>
          </p:cNvCxnSpPr>
          <p:nvPr/>
        </p:nvCxnSpPr>
        <p:spPr>
          <a:xfrm flipH="1">
            <a:off x="527243" y="4700622"/>
            <a:ext cx="150089" cy="375161"/>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A4161D72-8AE6-4091-9656-469119540AE0}"/>
              </a:ext>
            </a:extLst>
          </p:cNvPr>
          <p:cNvCxnSpPr>
            <a:cxnSpLocks/>
          </p:cNvCxnSpPr>
          <p:nvPr/>
        </p:nvCxnSpPr>
        <p:spPr>
          <a:xfrm>
            <a:off x="5428658" y="4524673"/>
            <a:ext cx="489384" cy="0"/>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27F6296F-8312-47D9-AAA5-67B5B801DD47}"/>
              </a:ext>
            </a:extLst>
          </p:cNvPr>
          <p:cNvCxnSpPr>
            <a:cxnSpLocks/>
          </p:cNvCxnSpPr>
          <p:nvPr/>
        </p:nvCxnSpPr>
        <p:spPr>
          <a:xfrm flipV="1">
            <a:off x="2793369" y="4233938"/>
            <a:ext cx="540500" cy="1"/>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A87FFE0C-6B9C-4A6D-8121-7043351691EE}"/>
              </a:ext>
            </a:extLst>
          </p:cNvPr>
          <p:cNvCxnSpPr>
            <a:cxnSpLocks/>
          </p:cNvCxnSpPr>
          <p:nvPr/>
        </p:nvCxnSpPr>
        <p:spPr>
          <a:xfrm flipH="1" flipV="1">
            <a:off x="387155" y="4233937"/>
            <a:ext cx="312898" cy="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AE4945ED-910B-43EE-8C55-8C6352E0954A}"/>
              </a:ext>
            </a:extLst>
          </p:cNvPr>
          <p:cNvSpPr txBox="1"/>
          <p:nvPr/>
        </p:nvSpPr>
        <p:spPr>
          <a:xfrm>
            <a:off x="387155" y="2948704"/>
            <a:ext cx="2839239" cy="369332"/>
          </a:xfrm>
          <a:prstGeom prst="rect">
            <a:avLst/>
          </a:prstGeom>
          <a:noFill/>
        </p:spPr>
        <p:txBody>
          <a:bodyPr wrap="none" rtlCol="0">
            <a:spAutoFit/>
          </a:bodyPr>
          <a:lstStyle/>
          <a:p>
            <a:r>
              <a:rPr lang="en-US" dirty="0">
                <a:solidFill>
                  <a:srgbClr val="00B0F0"/>
                </a:solidFill>
              </a:rPr>
              <a:t>What do you want to see?</a:t>
            </a:r>
          </a:p>
        </p:txBody>
      </p:sp>
      <p:sp>
        <p:nvSpPr>
          <p:cNvPr id="25" name="TextBox 24">
            <a:extLst>
              <a:ext uri="{FF2B5EF4-FFF2-40B4-BE49-F238E27FC236}">
                <a16:creationId xmlns:a16="http://schemas.microsoft.com/office/drawing/2014/main" id="{E31230B4-25EF-4368-B800-2BFB4890AE96}"/>
              </a:ext>
            </a:extLst>
          </p:cNvPr>
          <p:cNvSpPr txBox="1"/>
          <p:nvPr/>
        </p:nvSpPr>
        <p:spPr>
          <a:xfrm>
            <a:off x="3644258" y="2948704"/>
            <a:ext cx="1688283" cy="369332"/>
          </a:xfrm>
          <a:prstGeom prst="rect">
            <a:avLst/>
          </a:prstGeom>
          <a:noFill/>
        </p:spPr>
        <p:txBody>
          <a:bodyPr wrap="none" rtlCol="0">
            <a:spAutoFit/>
          </a:bodyPr>
          <a:lstStyle/>
          <a:p>
            <a:r>
              <a:rPr lang="en-US" dirty="0">
                <a:solidFill>
                  <a:srgbClr val="92D050"/>
                </a:solidFill>
              </a:rPr>
              <a:t>Column names</a:t>
            </a:r>
          </a:p>
        </p:txBody>
      </p:sp>
      <p:sp>
        <p:nvSpPr>
          <p:cNvPr id="26" name="TextBox 25">
            <a:extLst>
              <a:ext uri="{FF2B5EF4-FFF2-40B4-BE49-F238E27FC236}">
                <a16:creationId xmlns:a16="http://schemas.microsoft.com/office/drawing/2014/main" id="{71B49A8F-E84E-4A55-8578-2D4D4DD902CE}"/>
              </a:ext>
            </a:extLst>
          </p:cNvPr>
          <p:cNvSpPr txBox="1"/>
          <p:nvPr/>
        </p:nvSpPr>
        <p:spPr>
          <a:xfrm>
            <a:off x="3333869" y="4038956"/>
            <a:ext cx="1371016" cy="369332"/>
          </a:xfrm>
          <a:prstGeom prst="rect">
            <a:avLst/>
          </a:prstGeom>
          <a:noFill/>
        </p:spPr>
        <p:txBody>
          <a:bodyPr wrap="none" rtlCol="0">
            <a:spAutoFit/>
          </a:bodyPr>
          <a:lstStyle/>
          <a:p>
            <a:r>
              <a:rPr lang="en-US" dirty="0">
                <a:solidFill>
                  <a:srgbClr val="7030A0"/>
                </a:solidFill>
              </a:rPr>
              <a:t>Table name</a:t>
            </a:r>
          </a:p>
        </p:txBody>
      </p:sp>
      <p:sp>
        <p:nvSpPr>
          <p:cNvPr id="27" name="TextBox 26">
            <a:extLst>
              <a:ext uri="{FF2B5EF4-FFF2-40B4-BE49-F238E27FC236}">
                <a16:creationId xmlns:a16="http://schemas.microsoft.com/office/drawing/2014/main" id="{13151C00-7E71-4323-8317-9DB7949B8448}"/>
              </a:ext>
            </a:extLst>
          </p:cNvPr>
          <p:cNvSpPr txBox="1"/>
          <p:nvPr/>
        </p:nvSpPr>
        <p:spPr>
          <a:xfrm rot="16200000">
            <a:off x="-479842" y="3982161"/>
            <a:ext cx="1385316" cy="369332"/>
          </a:xfrm>
          <a:prstGeom prst="rect">
            <a:avLst/>
          </a:prstGeom>
          <a:noFill/>
        </p:spPr>
        <p:txBody>
          <a:bodyPr wrap="none" rtlCol="0">
            <a:spAutoFit/>
          </a:bodyPr>
          <a:lstStyle/>
          <a:p>
            <a:r>
              <a:rPr lang="en-US" dirty="0">
                <a:solidFill>
                  <a:srgbClr val="FF0000"/>
                </a:solidFill>
              </a:rPr>
              <a:t>what table?</a:t>
            </a:r>
          </a:p>
        </p:txBody>
      </p:sp>
      <p:sp>
        <p:nvSpPr>
          <p:cNvPr id="28" name="TextBox 27">
            <a:extLst>
              <a:ext uri="{FF2B5EF4-FFF2-40B4-BE49-F238E27FC236}">
                <a16:creationId xmlns:a16="http://schemas.microsoft.com/office/drawing/2014/main" id="{B0E5149F-7101-45D6-AF16-E7C8A5C815E0}"/>
              </a:ext>
            </a:extLst>
          </p:cNvPr>
          <p:cNvSpPr txBox="1"/>
          <p:nvPr/>
        </p:nvSpPr>
        <p:spPr>
          <a:xfrm rot="2436328">
            <a:off x="-99090" y="5330830"/>
            <a:ext cx="1821332" cy="369332"/>
          </a:xfrm>
          <a:prstGeom prst="rect">
            <a:avLst/>
          </a:prstGeom>
          <a:noFill/>
        </p:spPr>
        <p:txBody>
          <a:bodyPr wrap="none" rtlCol="0">
            <a:spAutoFit/>
          </a:bodyPr>
          <a:lstStyle/>
          <a:p>
            <a:r>
              <a:rPr lang="en-US" dirty="0">
                <a:solidFill>
                  <a:srgbClr val="FFC000"/>
                </a:solidFill>
              </a:rPr>
              <a:t>Clause: to filter</a:t>
            </a:r>
          </a:p>
        </p:txBody>
      </p:sp>
      <p:sp>
        <p:nvSpPr>
          <p:cNvPr id="29" name="TextBox 28">
            <a:extLst>
              <a:ext uri="{FF2B5EF4-FFF2-40B4-BE49-F238E27FC236}">
                <a16:creationId xmlns:a16="http://schemas.microsoft.com/office/drawing/2014/main" id="{F4219E99-2209-4B7E-A864-AFE52AA4C17E}"/>
              </a:ext>
            </a:extLst>
          </p:cNvPr>
          <p:cNvSpPr txBox="1"/>
          <p:nvPr/>
        </p:nvSpPr>
        <p:spPr>
          <a:xfrm>
            <a:off x="5918042" y="4367408"/>
            <a:ext cx="2462534" cy="369332"/>
          </a:xfrm>
          <a:prstGeom prst="rect">
            <a:avLst/>
          </a:prstGeom>
          <a:noFill/>
        </p:spPr>
        <p:txBody>
          <a:bodyPr wrap="none" rtlCol="0">
            <a:spAutoFit/>
          </a:bodyPr>
          <a:lstStyle/>
          <a:p>
            <a:r>
              <a:rPr lang="en-US" dirty="0">
                <a:solidFill>
                  <a:schemeClr val="accent4"/>
                </a:solidFill>
              </a:rPr>
              <a:t>Column and Condition</a:t>
            </a:r>
          </a:p>
        </p:txBody>
      </p:sp>
      <p:cxnSp>
        <p:nvCxnSpPr>
          <p:cNvPr id="23" name="Straight Arrow Connector 22">
            <a:extLst>
              <a:ext uri="{FF2B5EF4-FFF2-40B4-BE49-F238E27FC236}">
                <a16:creationId xmlns:a16="http://schemas.microsoft.com/office/drawing/2014/main" id="{C0262C77-0199-4CE7-AD3B-D29DD19D7091}"/>
              </a:ext>
            </a:extLst>
          </p:cNvPr>
          <p:cNvCxnSpPr>
            <a:cxnSpLocks/>
          </p:cNvCxnSpPr>
          <p:nvPr/>
        </p:nvCxnSpPr>
        <p:spPr>
          <a:xfrm>
            <a:off x="1476670" y="5003642"/>
            <a:ext cx="329412" cy="363488"/>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F609D979-02D4-4C02-8BB5-17D46A3AF045}"/>
              </a:ext>
            </a:extLst>
          </p:cNvPr>
          <p:cNvSpPr txBox="1"/>
          <p:nvPr/>
        </p:nvSpPr>
        <p:spPr>
          <a:xfrm>
            <a:off x="1476669" y="5330830"/>
            <a:ext cx="5414624" cy="369332"/>
          </a:xfrm>
          <a:prstGeom prst="rect">
            <a:avLst/>
          </a:prstGeom>
          <a:noFill/>
          <a:ln>
            <a:noFill/>
          </a:ln>
        </p:spPr>
        <p:txBody>
          <a:bodyPr wrap="none" rtlCol="0">
            <a:spAutoFit/>
          </a:bodyPr>
          <a:lstStyle/>
          <a:p>
            <a:r>
              <a:rPr lang="en-US" dirty="0">
                <a:solidFill>
                  <a:schemeClr val="accent5">
                    <a:lumMod val="50000"/>
                  </a:schemeClr>
                </a:solidFill>
              </a:rPr>
              <a:t>Sort results </a:t>
            </a:r>
            <a:r>
              <a:rPr lang="en-US" b="0" i="0" dirty="0">
                <a:solidFill>
                  <a:schemeClr val="accent5">
                    <a:lumMod val="50000"/>
                  </a:schemeClr>
                </a:solidFill>
                <a:effectLst/>
                <a:latin typeface="Verdana" panose="020B0604030504040204" pitchFamily="34" charset="0"/>
              </a:rPr>
              <a:t>in ascending or descending order</a:t>
            </a:r>
            <a:endParaRPr lang="en-US" dirty="0">
              <a:solidFill>
                <a:schemeClr val="accent5">
                  <a:lumMod val="50000"/>
                </a:schemeClr>
              </a:solidFill>
            </a:endParaRPr>
          </a:p>
        </p:txBody>
      </p:sp>
      <p:cxnSp>
        <p:nvCxnSpPr>
          <p:cNvPr id="34" name="Straight Arrow Connector 33">
            <a:extLst>
              <a:ext uri="{FF2B5EF4-FFF2-40B4-BE49-F238E27FC236}">
                <a16:creationId xmlns:a16="http://schemas.microsoft.com/office/drawing/2014/main" id="{21453254-51B1-4C11-9327-36CC2ED16E4A}"/>
              </a:ext>
            </a:extLst>
          </p:cNvPr>
          <p:cNvCxnSpPr>
            <a:cxnSpLocks/>
          </p:cNvCxnSpPr>
          <p:nvPr/>
        </p:nvCxnSpPr>
        <p:spPr>
          <a:xfrm>
            <a:off x="3883651" y="4984653"/>
            <a:ext cx="674047" cy="382477"/>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AC13ADB4-95CA-487B-ACE9-141A34DC3A72}"/>
              </a:ext>
            </a:extLst>
          </p:cNvPr>
          <p:cNvCxnSpPr>
            <a:cxnSpLocks/>
          </p:cNvCxnSpPr>
          <p:nvPr/>
        </p:nvCxnSpPr>
        <p:spPr>
          <a:xfrm>
            <a:off x="2640756" y="4965665"/>
            <a:ext cx="2624143" cy="2829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C1A2F1B5-CCA7-4FF0-85A2-AD2419227272}"/>
              </a:ext>
            </a:extLst>
          </p:cNvPr>
          <p:cNvSpPr txBox="1"/>
          <p:nvPr/>
        </p:nvSpPr>
        <p:spPr>
          <a:xfrm>
            <a:off x="5264899" y="5060377"/>
            <a:ext cx="2020105" cy="369332"/>
          </a:xfrm>
          <a:prstGeom prst="rect">
            <a:avLst/>
          </a:prstGeom>
          <a:noFill/>
        </p:spPr>
        <p:txBody>
          <a:bodyPr wrap="none" rtlCol="0">
            <a:spAutoFit/>
          </a:bodyPr>
          <a:lstStyle/>
          <a:p>
            <a:r>
              <a:rPr lang="en-US" dirty="0">
                <a:solidFill>
                  <a:srgbClr val="92D050"/>
                </a:solidFill>
              </a:rPr>
              <a:t>Column to sort by</a:t>
            </a:r>
          </a:p>
        </p:txBody>
      </p:sp>
      <p:cxnSp>
        <p:nvCxnSpPr>
          <p:cNvPr id="35" name="Straight Arrow Connector 34">
            <a:extLst>
              <a:ext uri="{FF2B5EF4-FFF2-40B4-BE49-F238E27FC236}">
                <a16:creationId xmlns:a16="http://schemas.microsoft.com/office/drawing/2014/main" id="{B7197B64-2ABC-43B3-A9AB-68F55EB459F6}"/>
              </a:ext>
            </a:extLst>
          </p:cNvPr>
          <p:cNvCxnSpPr/>
          <p:nvPr/>
        </p:nvCxnSpPr>
        <p:spPr>
          <a:xfrm>
            <a:off x="4262364" y="4790252"/>
            <a:ext cx="59066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6" name="TextBox 35">
            <a:extLst>
              <a:ext uri="{FF2B5EF4-FFF2-40B4-BE49-F238E27FC236}">
                <a16:creationId xmlns:a16="http://schemas.microsoft.com/office/drawing/2014/main" id="{4A792AD8-7683-4149-987B-FEDD2035D1AF}"/>
              </a:ext>
            </a:extLst>
          </p:cNvPr>
          <p:cNvSpPr txBox="1"/>
          <p:nvPr/>
        </p:nvSpPr>
        <p:spPr>
          <a:xfrm>
            <a:off x="4866666" y="4592782"/>
            <a:ext cx="846707" cy="369332"/>
          </a:xfrm>
          <a:prstGeom prst="rect">
            <a:avLst/>
          </a:prstGeom>
          <a:noFill/>
        </p:spPr>
        <p:txBody>
          <a:bodyPr wrap="none" rtlCol="0">
            <a:spAutoFit/>
          </a:bodyPr>
          <a:lstStyle/>
          <a:p>
            <a:r>
              <a:rPr lang="en-US" dirty="0"/>
              <a:t>syntax</a:t>
            </a:r>
          </a:p>
        </p:txBody>
      </p:sp>
      <p:sp>
        <p:nvSpPr>
          <p:cNvPr id="45" name="Footer Placeholder 5">
            <a:extLst>
              <a:ext uri="{FF2B5EF4-FFF2-40B4-BE49-F238E27FC236}">
                <a16:creationId xmlns:a16="http://schemas.microsoft.com/office/drawing/2014/main" id="{D23A0323-9E5C-4FA9-BF14-698C7A2B37A0}"/>
              </a:ext>
            </a:extLst>
          </p:cNvPr>
          <p:cNvSpPr>
            <a:spLocks noGrp="1"/>
          </p:cNvSpPr>
          <p:nvPr>
            <p:ph type="ftr" sz="quarter" idx="11"/>
          </p:nvPr>
        </p:nvSpPr>
        <p:spPr>
          <a:xfrm>
            <a:off x="435868" y="6492875"/>
            <a:ext cx="11197991" cy="365125"/>
          </a:xfrm>
        </p:spPr>
        <p:txBody>
          <a:bodyPr/>
          <a:lstStyle/>
          <a:p>
            <a:pPr algn="r"/>
            <a:r>
              <a:rPr lang="en-US" dirty="0"/>
              <a:t>Vanessa Casillas (Graduate Fellow at QCL)</a:t>
            </a:r>
          </a:p>
        </p:txBody>
      </p:sp>
    </p:spTree>
    <p:extLst>
      <p:ext uri="{BB962C8B-B14F-4D97-AF65-F5344CB8AC3E}">
        <p14:creationId xmlns:p14="http://schemas.microsoft.com/office/powerpoint/2010/main" val="22613453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609316A9-990D-4EC3-A671-70EE5C1493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0" name="Straight Connector 9">
              <a:extLst>
                <a:ext uri="{FF2B5EF4-FFF2-40B4-BE49-F238E27FC236}">
                  <a16:creationId xmlns:a16="http://schemas.microsoft.com/office/drawing/2014/main" id="{9B0C6109-9159-49CA-AD7A-F9035539DB7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686F14F5-308C-4EB6-87AB-05DE9501B1A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a:extLst>
                <a:ext uri="{FF2B5EF4-FFF2-40B4-BE49-F238E27FC236}">
                  <a16:creationId xmlns:a16="http://schemas.microsoft.com/office/drawing/2014/main" id="{BA032363-A188-47C5-9D59-9B788809DC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a:extLst>
                <a:ext uri="{FF2B5EF4-FFF2-40B4-BE49-F238E27FC236}">
                  <a16:creationId xmlns:a16="http://schemas.microsoft.com/office/drawing/2014/main" id="{2C4077DF-6BB9-4069-AD28-6B1664EBB0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id="{1D2B8B50-3419-41ED-9A9F-3CF9EEBBD3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a:extLst>
                <a:ext uri="{FF2B5EF4-FFF2-40B4-BE49-F238E27FC236}">
                  <a16:creationId xmlns:a16="http://schemas.microsoft.com/office/drawing/2014/main" id="{5C640498-2E73-4FA2-BEB6-C3596A458C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a:extLst>
                <a:ext uri="{FF2B5EF4-FFF2-40B4-BE49-F238E27FC236}">
                  <a16:creationId xmlns:a16="http://schemas.microsoft.com/office/drawing/2014/main" id="{3240EEFC-4112-4C39-A816-C815774F6D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a:extLst>
                <a:ext uri="{FF2B5EF4-FFF2-40B4-BE49-F238E27FC236}">
                  <a16:creationId xmlns:a16="http://schemas.microsoft.com/office/drawing/2014/main" id="{ADF362B0-03EA-4800-9FAA-9F128587E4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id="{0BA84559-2F4C-4795-9246-4C563F942D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FA77A1AA-CA47-4A91-A0A1-0A8CE31A98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1" name="Rectangle 20">
            <a:extLst>
              <a:ext uri="{FF2B5EF4-FFF2-40B4-BE49-F238E27FC236}">
                <a16:creationId xmlns:a16="http://schemas.microsoft.com/office/drawing/2014/main" id="{03E8462A-FEBA-4848-81CC-3F8DA3E47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a:extLst>
              <a:ext uri="{FF2B5EF4-FFF2-40B4-BE49-F238E27FC236}">
                <a16:creationId xmlns:a16="http://schemas.microsoft.com/office/drawing/2014/main" id="{2109F83F-40FE-4DB3-84CC-09FB3340D0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4" name="Straight Connector 23">
              <a:extLst>
                <a:ext uri="{FF2B5EF4-FFF2-40B4-BE49-F238E27FC236}">
                  <a16:creationId xmlns:a16="http://schemas.microsoft.com/office/drawing/2014/main" id="{1DE492D7-C3C3-48FF-80C8-37021EA0262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5" name="Rectangle 23">
              <a:extLst>
                <a:ext uri="{FF2B5EF4-FFF2-40B4-BE49-F238E27FC236}">
                  <a16:creationId xmlns:a16="http://schemas.microsoft.com/office/drawing/2014/main" id="{0B30FF97-2E9A-490A-AED2-90BA2E0EC1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id="{B6D53C7D-A312-47B6-A66A-230A19CFAC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a:extLst>
                <a:ext uri="{FF2B5EF4-FFF2-40B4-BE49-F238E27FC236}">
                  <a16:creationId xmlns:a16="http://schemas.microsoft.com/office/drawing/2014/main" id="{9329D58C-0D2E-4A2B-AD6A-9CEE506784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a:extLst>
                <a:ext uri="{FF2B5EF4-FFF2-40B4-BE49-F238E27FC236}">
                  <a16:creationId xmlns:a16="http://schemas.microsoft.com/office/drawing/2014/main" id="{9D446EDE-C690-4461-8BF2-7634808FC8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a:extLst>
                <a:ext uri="{FF2B5EF4-FFF2-40B4-BE49-F238E27FC236}">
                  <a16:creationId xmlns:a16="http://schemas.microsoft.com/office/drawing/2014/main" id="{323F3D34-6531-4AD7-A8C6-195A090281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a:extLst>
                <a:ext uri="{FF2B5EF4-FFF2-40B4-BE49-F238E27FC236}">
                  <a16:creationId xmlns:a16="http://schemas.microsoft.com/office/drawing/2014/main" id="{B9B0AE3F-2350-435F-A9B0-C310BF8763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a:extLst>
                <a:ext uri="{FF2B5EF4-FFF2-40B4-BE49-F238E27FC236}">
                  <a16:creationId xmlns:a16="http://schemas.microsoft.com/office/drawing/2014/main" id="{4EFA655C-9E50-4C14-A89E-AD7B648E4E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Isosceles Triangle 31">
              <a:extLst>
                <a:ext uri="{FF2B5EF4-FFF2-40B4-BE49-F238E27FC236}">
                  <a16:creationId xmlns:a16="http://schemas.microsoft.com/office/drawing/2014/main" id="{3E843863-7D25-4C01-9A17-E817CB6D99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34" name="Rectangle 33">
            <a:extLst>
              <a:ext uri="{FF2B5EF4-FFF2-40B4-BE49-F238E27FC236}">
                <a16:creationId xmlns:a16="http://schemas.microsoft.com/office/drawing/2014/main" id="{7941F9B1-B01B-4A84-89D9-B169AEB4E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descr="Table&#10;&#10;Description automatically generated">
            <a:extLst>
              <a:ext uri="{FF2B5EF4-FFF2-40B4-BE49-F238E27FC236}">
                <a16:creationId xmlns:a16="http://schemas.microsoft.com/office/drawing/2014/main" id="{EC832D3E-3B80-4A01-87FB-D5EF86E0F23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451182" y="1131994"/>
            <a:ext cx="5291512" cy="4590386"/>
          </a:xfrm>
          <a:prstGeom prst="rect">
            <a:avLst/>
          </a:prstGeom>
        </p:spPr>
      </p:pic>
      <p:sp>
        <p:nvSpPr>
          <p:cNvPr id="33" name="Footer Placeholder 5">
            <a:extLst>
              <a:ext uri="{FF2B5EF4-FFF2-40B4-BE49-F238E27FC236}">
                <a16:creationId xmlns:a16="http://schemas.microsoft.com/office/drawing/2014/main" id="{38769523-638C-4D93-923A-C8A845E992BE}"/>
              </a:ext>
            </a:extLst>
          </p:cNvPr>
          <p:cNvSpPr>
            <a:spLocks noGrp="1"/>
          </p:cNvSpPr>
          <p:nvPr>
            <p:ph type="ftr" sz="quarter" idx="11"/>
          </p:nvPr>
        </p:nvSpPr>
        <p:spPr>
          <a:xfrm>
            <a:off x="435868" y="6492875"/>
            <a:ext cx="11197991" cy="365125"/>
          </a:xfrm>
        </p:spPr>
        <p:txBody>
          <a:bodyPr/>
          <a:lstStyle/>
          <a:p>
            <a:pPr algn="r"/>
            <a:r>
              <a:rPr lang="en-US" dirty="0"/>
              <a:t>Vanessa Casillas (Graduate Fellow at QCL)</a:t>
            </a:r>
          </a:p>
        </p:txBody>
      </p:sp>
    </p:spTree>
    <p:extLst>
      <p:ext uri="{BB962C8B-B14F-4D97-AF65-F5344CB8AC3E}">
        <p14:creationId xmlns:p14="http://schemas.microsoft.com/office/powerpoint/2010/main" val="201036272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65AC7D1-EAA9-48F5-B509-60A7F50BF7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2" name="Rectangle 11">
            <a:extLst>
              <a:ext uri="{FF2B5EF4-FFF2-40B4-BE49-F238E27FC236}">
                <a16:creationId xmlns:a16="http://schemas.microsoft.com/office/drawing/2014/main" id="{D6320AF9-619A-4175-865B-5663E1AEF4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063B6EC6-D752-4EE7-908B-F8F19E8C7FE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111313" y="0"/>
            <a:ext cx="1219200" cy="6858000"/>
          </a:xfrm>
          <a:prstGeom prst="line">
            <a:avLst/>
          </a:prstGeom>
          <a:ln w="9525">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EFECD4E8-AD3E-4228-82A2-9461958EA9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3290979" y="3681413"/>
            <a:ext cx="4763558" cy="3176587"/>
          </a:xfrm>
          <a:prstGeom prst="line">
            <a:avLst/>
          </a:prstGeom>
          <a:ln w="9525">
            <a:solidFill>
              <a:schemeClr val="tx1">
                <a:lumMod val="50000"/>
                <a:lumOff val="50000"/>
                <a:alpha val="80000"/>
              </a:schemeClr>
            </a:solidFill>
          </a:ln>
        </p:spPr>
        <p:style>
          <a:lnRef idx="2">
            <a:schemeClr val="accent1"/>
          </a:lnRef>
          <a:fillRef idx="0">
            <a:schemeClr val="accent1"/>
          </a:fillRef>
          <a:effectRef idx="1">
            <a:schemeClr val="accent1"/>
          </a:effectRef>
          <a:fontRef idx="minor">
            <a:schemeClr val="tx1"/>
          </a:fontRef>
        </p:style>
      </p:cxnSp>
      <p:sp>
        <p:nvSpPr>
          <p:cNvPr id="18" name="Rectangle 23">
            <a:extLst>
              <a:ext uri="{FF2B5EF4-FFF2-40B4-BE49-F238E27FC236}">
                <a16:creationId xmlns:a16="http://schemas.microsoft.com/office/drawing/2014/main" id="{7E018740-5C2B-4A41-AC1A-7E68D1EC1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82568"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25">
            <a:extLst>
              <a:ext uri="{FF2B5EF4-FFF2-40B4-BE49-F238E27FC236}">
                <a16:creationId xmlns:a16="http://schemas.microsoft.com/office/drawing/2014/main" id="{166F75A4-C475-4941-8EE2-B80A06A2C1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534"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Isosceles Triangle 21">
            <a:extLst>
              <a:ext uri="{FF2B5EF4-FFF2-40B4-BE49-F238E27FC236}">
                <a16:creationId xmlns:a16="http://schemas.microsoft.com/office/drawing/2014/main" id="{A032553A-72E8-4B0D-8405-FF9771C9AF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33425"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a:extLst>
              <a:ext uri="{FF2B5EF4-FFF2-40B4-BE49-F238E27FC236}">
                <a16:creationId xmlns:a16="http://schemas.microsoft.com/office/drawing/2014/main" id="{765800AC-C3B9-498E-87BC-29FAE4C76B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5592"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Isosceles Triangle 25">
            <a:extLst>
              <a:ext uri="{FF2B5EF4-FFF2-40B4-BE49-F238E27FC236}">
                <a16:creationId xmlns:a16="http://schemas.microsoft.com/office/drawing/2014/main" id="{1F9D6ACB-2FF4-49F9-978A-E0D5327FC6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72758"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Freeform: Shape 27">
            <a:extLst>
              <a:ext uri="{FF2B5EF4-FFF2-40B4-BE49-F238E27FC236}">
                <a16:creationId xmlns:a16="http://schemas.microsoft.com/office/drawing/2014/main" id="{A5EC319D-0FEA-4B95-A3EA-01E35672C9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97631" y="-8467"/>
            <a:ext cx="5994369" cy="6866467"/>
          </a:xfrm>
          <a:custGeom>
            <a:avLst/>
            <a:gdLst>
              <a:gd name="connsiteX0" fmla="*/ 0 w 5994369"/>
              <a:gd name="connsiteY0" fmla="*/ 0 h 6866467"/>
              <a:gd name="connsiteX1" fmla="*/ 1249825 w 5994369"/>
              <a:gd name="connsiteY1" fmla="*/ 0 h 6866467"/>
              <a:gd name="connsiteX2" fmla="*/ 1249825 w 5994369"/>
              <a:gd name="connsiteY2" fmla="*/ 8467 h 6866467"/>
              <a:gd name="connsiteX3" fmla="*/ 5994369 w 5994369"/>
              <a:gd name="connsiteY3" fmla="*/ 8467 h 6866467"/>
              <a:gd name="connsiteX4" fmla="*/ 5994369 w 5994369"/>
              <a:gd name="connsiteY4" fmla="*/ 6866467 h 6866467"/>
              <a:gd name="connsiteX5" fmla="*/ 1249825 w 5994369"/>
              <a:gd name="connsiteY5" fmla="*/ 6866467 h 6866467"/>
              <a:gd name="connsiteX6" fmla="*/ 1109382 w 5994369"/>
              <a:gd name="connsiteY6" fmla="*/ 6866467 h 686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94369" h="6866467">
                <a:moveTo>
                  <a:pt x="0" y="0"/>
                </a:moveTo>
                <a:lnTo>
                  <a:pt x="1249825" y="0"/>
                </a:lnTo>
                <a:lnTo>
                  <a:pt x="1249825" y="8467"/>
                </a:lnTo>
                <a:lnTo>
                  <a:pt x="5994369" y="8467"/>
                </a:lnTo>
                <a:lnTo>
                  <a:pt x="5994369" y="6866467"/>
                </a:lnTo>
                <a:lnTo>
                  <a:pt x="1249825" y="6866467"/>
                </a:lnTo>
                <a:lnTo>
                  <a:pt x="1109382" y="6866467"/>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681A3AA0-E8F0-43EE-A939-96D2F52039F8}"/>
              </a:ext>
            </a:extLst>
          </p:cNvPr>
          <p:cNvSpPr>
            <a:spLocks noGrp="1"/>
          </p:cNvSpPr>
          <p:nvPr>
            <p:ph type="title"/>
          </p:nvPr>
        </p:nvSpPr>
        <p:spPr>
          <a:xfrm>
            <a:off x="7181723" y="609600"/>
            <a:ext cx="4602558" cy="2227730"/>
          </a:xfrm>
        </p:spPr>
        <p:txBody>
          <a:bodyPr anchor="ctr">
            <a:normAutofit/>
          </a:bodyPr>
          <a:lstStyle/>
          <a:p>
            <a:r>
              <a:rPr lang="en-US" dirty="0">
                <a:solidFill>
                  <a:srgbClr val="FFFFFF"/>
                </a:solidFill>
              </a:rPr>
              <a:t>Activity #2 – </a:t>
            </a:r>
            <a:br>
              <a:rPr lang="en-US" dirty="0">
                <a:solidFill>
                  <a:srgbClr val="FFFFFF"/>
                </a:solidFill>
              </a:rPr>
            </a:br>
            <a:r>
              <a:rPr lang="en-US" dirty="0">
                <a:solidFill>
                  <a:srgbClr val="FFFFFF"/>
                </a:solidFill>
              </a:rPr>
              <a:t>Where Clause </a:t>
            </a:r>
            <a:br>
              <a:rPr lang="en-US" dirty="0">
                <a:solidFill>
                  <a:srgbClr val="FFFFFF"/>
                </a:solidFill>
              </a:rPr>
            </a:br>
            <a:r>
              <a:rPr lang="en-US" dirty="0">
                <a:solidFill>
                  <a:srgbClr val="FFFFFF"/>
                </a:solidFill>
              </a:rPr>
              <a:t>and Order by</a:t>
            </a:r>
          </a:p>
        </p:txBody>
      </p:sp>
      <p:pic>
        <p:nvPicPr>
          <p:cNvPr id="7" name="Graphic 6" descr="Stopwatch">
            <a:extLst>
              <a:ext uri="{FF2B5EF4-FFF2-40B4-BE49-F238E27FC236}">
                <a16:creationId xmlns:a16="http://schemas.microsoft.com/office/drawing/2014/main" id="{E38CE1F0-0505-463D-B022-0CB73822524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7251" y="1545062"/>
            <a:ext cx="3856774" cy="3856774"/>
          </a:xfrm>
          <a:prstGeom prst="rect">
            <a:avLst/>
          </a:prstGeom>
        </p:spPr>
      </p:pic>
      <p:sp>
        <p:nvSpPr>
          <p:cNvPr id="3" name="Content Placeholder 2">
            <a:extLst>
              <a:ext uri="{FF2B5EF4-FFF2-40B4-BE49-F238E27FC236}">
                <a16:creationId xmlns:a16="http://schemas.microsoft.com/office/drawing/2014/main" id="{47401E3E-554C-46BA-A5F2-8122D035B642}"/>
              </a:ext>
            </a:extLst>
          </p:cNvPr>
          <p:cNvSpPr>
            <a:spLocks noGrp="1"/>
          </p:cNvSpPr>
          <p:nvPr>
            <p:ph idx="1"/>
          </p:nvPr>
        </p:nvSpPr>
        <p:spPr>
          <a:xfrm>
            <a:off x="7181725" y="2837329"/>
            <a:ext cx="4512988" cy="3317938"/>
          </a:xfrm>
        </p:spPr>
        <p:txBody>
          <a:bodyPr anchor="t">
            <a:normAutofit/>
          </a:bodyPr>
          <a:lstStyle/>
          <a:p>
            <a:r>
              <a:rPr lang="en-US" dirty="0">
                <a:solidFill>
                  <a:srgbClr val="FFFFFF"/>
                </a:solidFill>
              </a:rPr>
              <a:t>Use where clause to find out how many people on average take longer than 20 mins to get to work? </a:t>
            </a:r>
          </a:p>
          <a:p>
            <a:pPr marL="0" indent="0">
              <a:buNone/>
            </a:pPr>
            <a:endParaRPr lang="en-US" dirty="0">
              <a:solidFill>
                <a:srgbClr val="FFFFFF"/>
              </a:solidFill>
            </a:endParaRPr>
          </a:p>
          <a:p>
            <a:r>
              <a:rPr lang="en-US" dirty="0">
                <a:solidFill>
                  <a:srgbClr val="FFFFFF"/>
                </a:solidFill>
              </a:rPr>
              <a:t>Use Order by to find out what state has the longest on average time it takes to get to work? </a:t>
            </a:r>
          </a:p>
          <a:p>
            <a:pPr lvl="1">
              <a:buFont typeface="+mj-lt"/>
              <a:buAutoNum type="arabicPeriod"/>
            </a:pPr>
            <a:endParaRPr lang="en-US" dirty="0">
              <a:solidFill>
                <a:srgbClr val="FFFFFF"/>
              </a:solidFill>
            </a:endParaRPr>
          </a:p>
        </p:txBody>
      </p:sp>
      <p:sp>
        <p:nvSpPr>
          <p:cNvPr id="19" name="Footer Placeholder 5">
            <a:extLst>
              <a:ext uri="{FF2B5EF4-FFF2-40B4-BE49-F238E27FC236}">
                <a16:creationId xmlns:a16="http://schemas.microsoft.com/office/drawing/2014/main" id="{B7337417-F460-430B-AD03-A2507BB20D16}"/>
              </a:ext>
            </a:extLst>
          </p:cNvPr>
          <p:cNvSpPr>
            <a:spLocks noGrp="1"/>
          </p:cNvSpPr>
          <p:nvPr>
            <p:ph type="ftr" sz="quarter" idx="11"/>
          </p:nvPr>
        </p:nvSpPr>
        <p:spPr>
          <a:xfrm>
            <a:off x="435868" y="6492875"/>
            <a:ext cx="11197991" cy="365125"/>
          </a:xfrm>
        </p:spPr>
        <p:txBody>
          <a:bodyPr/>
          <a:lstStyle/>
          <a:p>
            <a:pPr algn="r"/>
            <a:r>
              <a:rPr lang="en-US" dirty="0"/>
              <a:t>Vanessa Casillas (Graduate Fellow at QCL)</a:t>
            </a:r>
          </a:p>
        </p:txBody>
      </p:sp>
    </p:spTree>
    <p:extLst>
      <p:ext uri="{BB962C8B-B14F-4D97-AF65-F5344CB8AC3E}">
        <p14:creationId xmlns:p14="http://schemas.microsoft.com/office/powerpoint/2010/main" val="426459756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A53F5C-7F62-449D-A5DC-6D4A858141E7}"/>
              </a:ext>
            </a:extLst>
          </p:cNvPr>
          <p:cNvSpPr>
            <a:spLocks noGrp="1"/>
          </p:cNvSpPr>
          <p:nvPr>
            <p:ph type="title"/>
          </p:nvPr>
        </p:nvSpPr>
        <p:spPr/>
        <p:txBody>
          <a:bodyPr/>
          <a:lstStyle/>
          <a:p>
            <a:r>
              <a:rPr lang="en-US" dirty="0"/>
              <a:t>Group By</a:t>
            </a:r>
          </a:p>
        </p:txBody>
      </p:sp>
      <p:sp>
        <p:nvSpPr>
          <p:cNvPr id="3" name="Content Placeholder 2">
            <a:extLst>
              <a:ext uri="{FF2B5EF4-FFF2-40B4-BE49-F238E27FC236}">
                <a16:creationId xmlns:a16="http://schemas.microsoft.com/office/drawing/2014/main" id="{16BCB933-83BE-48E5-A02E-4BE932F48A15}"/>
              </a:ext>
            </a:extLst>
          </p:cNvPr>
          <p:cNvSpPr>
            <a:spLocks noGrp="1"/>
          </p:cNvSpPr>
          <p:nvPr>
            <p:ph idx="1"/>
          </p:nvPr>
        </p:nvSpPr>
        <p:spPr/>
        <p:txBody>
          <a:bodyPr/>
          <a:lstStyle/>
          <a:p>
            <a:pPr marL="0" indent="0" algn="l">
              <a:buNone/>
            </a:pPr>
            <a:r>
              <a:rPr lang="en-US" b="1" dirty="0">
                <a:solidFill>
                  <a:srgbClr val="800000"/>
                </a:solidFill>
                <a:latin typeface="Consolas" panose="020B0609020204030204" pitchFamily="49" charset="0"/>
              </a:rPr>
              <a:t>s</a:t>
            </a:r>
            <a:r>
              <a:rPr lang="en-US" sz="1800" b="1" dirty="0">
                <a:solidFill>
                  <a:srgbClr val="800000"/>
                </a:solidFill>
                <a:latin typeface="Consolas" panose="020B0609020204030204" pitchFamily="49" charset="0"/>
              </a:rPr>
              <a:t>elect</a:t>
            </a:r>
            <a:r>
              <a:rPr lang="en-US" sz="1800" b="1" dirty="0">
                <a:solidFill>
                  <a:srgbClr val="000000"/>
                </a:solidFill>
                <a:latin typeface="Consolas" panose="020B0609020204030204" pitchFamily="49" charset="0"/>
              </a:rPr>
              <a:t> </a:t>
            </a:r>
            <a:r>
              <a:rPr lang="en-US" sz="1800" dirty="0">
                <a:solidFill>
                  <a:srgbClr val="000000"/>
                </a:solidFill>
                <a:latin typeface="Consolas" panose="020B0609020204030204" pitchFamily="49" charset="0"/>
              </a:rPr>
              <a:t>State, </a:t>
            </a:r>
            <a:br>
              <a:rPr lang="en-US" sz="1800" b="1" dirty="0">
                <a:solidFill>
                  <a:srgbClr val="000000"/>
                </a:solidFill>
                <a:latin typeface="Consolas" panose="020B0609020204030204" pitchFamily="49" charset="0"/>
              </a:rPr>
            </a:br>
            <a:r>
              <a:rPr lang="en-US" sz="1800" dirty="0" err="1">
                <a:solidFill>
                  <a:srgbClr val="000000"/>
                </a:solidFill>
                <a:latin typeface="Consolas" panose="020B0609020204030204" pitchFamily="49" charset="0"/>
              </a:rPr>
              <a:t>Data_Rates_Property_Theft</a:t>
            </a:r>
            <a:r>
              <a:rPr lang="en-US" sz="1800" dirty="0">
                <a:solidFill>
                  <a:srgbClr val="000000"/>
                </a:solidFill>
                <a:latin typeface="Consolas" panose="020B0609020204030204" pitchFamily="49" charset="0"/>
              </a:rPr>
              <a:t>, </a:t>
            </a:r>
            <a:br>
              <a:rPr lang="en-US" sz="1800" dirty="0">
                <a:solidFill>
                  <a:srgbClr val="000000"/>
                </a:solidFill>
                <a:latin typeface="Consolas" panose="020B0609020204030204" pitchFamily="49" charset="0"/>
              </a:rPr>
            </a:br>
            <a:r>
              <a:rPr lang="en-US" sz="1800" dirty="0" err="1">
                <a:solidFill>
                  <a:srgbClr val="000000"/>
                </a:solidFill>
                <a:latin typeface="Consolas" panose="020B0609020204030204" pitchFamily="49" charset="0"/>
              </a:rPr>
              <a:t>Data_Totals_Violent_Robbery</a:t>
            </a:r>
            <a:r>
              <a:rPr lang="en-US" sz="1800" dirty="0">
                <a:solidFill>
                  <a:srgbClr val="000000"/>
                </a:solidFill>
                <a:latin typeface="Consolas" panose="020B0609020204030204" pitchFamily="49" charset="0"/>
              </a:rPr>
              <a:t>,</a:t>
            </a:r>
            <a:br>
              <a:rPr lang="en-US" sz="1800" dirty="0">
                <a:solidFill>
                  <a:srgbClr val="000000"/>
                </a:solidFill>
                <a:latin typeface="Consolas" panose="020B0609020204030204" pitchFamily="49" charset="0"/>
              </a:rPr>
            </a:br>
            <a:r>
              <a:rPr lang="en-US" sz="1800" dirty="0" err="1">
                <a:solidFill>
                  <a:srgbClr val="000000"/>
                </a:solidFill>
                <a:latin typeface="Consolas" panose="020B0609020204030204" pitchFamily="49" charset="0"/>
              </a:rPr>
              <a:t>Data_Population</a:t>
            </a:r>
            <a:br>
              <a:rPr lang="en-US" sz="1800" dirty="0">
                <a:solidFill>
                  <a:srgbClr val="000000"/>
                </a:solidFill>
                <a:latin typeface="Consolas" panose="020B0609020204030204" pitchFamily="49" charset="0"/>
              </a:rPr>
            </a:br>
            <a:r>
              <a:rPr lang="en-US" sz="1800" b="1" dirty="0">
                <a:solidFill>
                  <a:srgbClr val="800000"/>
                </a:solidFill>
                <a:latin typeface="Consolas" panose="020B0609020204030204" pitchFamily="49" charset="0"/>
              </a:rPr>
              <a:t>from</a:t>
            </a:r>
            <a:r>
              <a:rPr lang="en-US" sz="1800" b="1"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state_crime_csv</a:t>
            </a:r>
            <a:br>
              <a:rPr lang="en-US" sz="1800" b="1" dirty="0">
                <a:solidFill>
                  <a:srgbClr val="000000"/>
                </a:solidFill>
                <a:latin typeface="Consolas" panose="020B0609020204030204" pitchFamily="49" charset="0"/>
              </a:rPr>
            </a:br>
            <a:r>
              <a:rPr lang="en-US" sz="1800" b="1" dirty="0">
                <a:solidFill>
                  <a:srgbClr val="800000"/>
                </a:solidFill>
                <a:latin typeface="Consolas" panose="020B0609020204030204" pitchFamily="49" charset="0"/>
              </a:rPr>
              <a:t>where</a:t>
            </a:r>
            <a:r>
              <a:rPr lang="en-US" sz="1800" b="1"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Data_Totals_Violent_Robbery</a:t>
            </a:r>
            <a:r>
              <a:rPr lang="en-US" sz="1800" dirty="0">
                <a:solidFill>
                  <a:srgbClr val="000000"/>
                </a:solidFill>
                <a:latin typeface="Consolas" panose="020B0609020204030204" pitchFamily="49" charset="0"/>
              </a:rPr>
              <a:t> </a:t>
            </a:r>
            <a:r>
              <a:rPr lang="en-US" sz="1800" b="1" dirty="0">
                <a:solidFill>
                  <a:srgbClr val="000000"/>
                </a:solidFill>
                <a:latin typeface="Consolas" panose="020B0609020204030204" pitchFamily="49" charset="0"/>
              </a:rPr>
              <a:t>&gt; </a:t>
            </a:r>
            <a:r>
              <a:rPr lang="en-US" sz="1800" b="1" dirty="0">
                <a:solidFill>
                  <a:srgbClr val="0000FF"/>
                </a:solidFill>
                <a:latin typeface="Consolas" panose="020B0609020204030204" pitchFamily="49" charset="0"/>
              </a:rPr>
              <a:t>10000</a:t>
            </a:r>
            <a:br>
              <a:rPr lang="en-US" sz="1800" b="1" dirty="0">
                <a:solidFill>
                  <a:srgbClr val="0000FF"/>
                </a:solidFill>
                <a:latin typeface="Consolas" panose="020B0609020204030204" pitchFamily="49" charset="0"/>
              </a:rPr>
            </a:br>
            <a:r>
              <a:rPr lang="en-US" sz="1800" b="1" dirty="0">
                <a:solidFill>
                  <a:srgbClr val="800000"/>
                </a:solidFill>
                <a:latin typeface="Consolas" panose="020B0609020204030204" pitchFamily="49" charset="0"/>
              </a:rPr>
              <a:t>group</a:t>
            </a:r>
            <a:r>
              <a:rPr lang="en-US" sz="1800" b="1" dirty="0">
                <a:solidFill>
                  <a:srgbClr val="000000"/>
                </a:solidFill>
                <a:latin typeface="Consolas" panose="020B0609020204030204" pitchFamily="49" charset="0"/>
              </a:rPr>
              <a:t> </a:t>
            </a:r>
            <a:r>
              <a:rPr lang="en-US" sz="1800" b="1" dirty="0">
                <a:solidFill>
                  <a:srgbClr val="800000"/>
                </a:solidFill>
                <a:latin typeface="Consolas" panose="020B0609020204030204" pitchFamily="49" charset="0"/>
              </a:rPr>
              <a:t>by</a:t>
            </a:r>
            <a:r>
              <a:rPr lang="en-US" sz="1800" b="1" dirty="0">
                <a:solidFill>
                  <a:srgbClr val="000000"/>
                </a:solidFill>
                <a:latin typeface="Consolas" panose="020B0609020204030204" pitchFamily="49" charset="0"/>
              </a:rPr>
              <a:t> </a:t>
            </a:r>
            <a:r>
              <a:rPr lang="en-US" sz="1800" dirty="0">
                <a:solidFill>
                  <a:srgbClr val="000000"/>
                </a:solidFill>
                <a:latin typeface="Consolas" panose="020B0609020204030204" pitchFamily="49" charset="0"/>
              </a:rPr>
              <a:t>State </a:t>
            </a:r>
            <a:br>
              <a:rPr lang="en-US" sz="1800" b="1" dirty="0">
                <a:solidFill>
                  <a:srgbClr val="000000"/>
                </a:solidFill>
                <a:latin typeface="Consolas" panose="020B0609020204030204" pitchFamily="49" charset="0"/>
              </a:rPr>
            </a:br>
            <a:r>
              <a:rPr lang="en-US" sz="1800" b="1" dirty="0">
                <a:solidFill>
                  <a:srgbClr val="800000"/>
                </a:solidFill>
                <a:latin typeface="Consolas" panose="020B0609020204030204" pitchFamily="49" charset="0"/>
              </a:rPr>
              <a:t>order</a:t>
            </a:r>
            <a:r>
              <a:rPr lang="en-US" sz="1800" b="1" dirty="0">
                <a:solidFill>
                  <a:srgbClr val="000000"/>
                </a:solidFill>
                <a:latin typeface="Consolas" panose="020B0609020204030204" pitchFamily="49" charset="0"/>
              </a:rPr>
              <a:t> </a:t>
            </a:r>
            <a:r>
              <a:rPr lang="en-US" sz="1800" b="1" dirty="0">
                <a:solidFill>
                  <a:srgbClr val="800000"/>
                </a:solidFill>
                <a:latin typeface="Consolas" panose="020B0609020204030204" pitchFamily="49" charset="0"/>
              </a:rPr>
              <a:t>by</a:t>
            </a:r>
            <a:r>
              <a:rPr lang="en-US" sz="1800" b="1"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Data_Totals_Violent_Robbery</a:t>
            </a:r>
            <a:r>
              <a:rPr lang="en-US" sz="1800" dirty="0">
                <a:solidFill>
                  <a:srgbClr val="000000"/>
                </a:solidFill>
                <a:latin typeface="Consolas" panose="020B0609020204030204" pitchFamily="49" charset="0"/>
              </a:rPr>
              <a:t> </a:t>
            </a:r>
            <a:r>
              <a:rPr lang="en-US" sz="1800" b="1" dirty="0">
                <a:solidFill>
                  <a:srgbClr val="800000"/>
                </a:solidFill>
                <a:latin typeface="Consolas" panose="020B0609020204030204" pitchFamily="49" charset="0"/>
              </a:rPr>
              <a:t>DESC</a:t>
            </a:r>
            <a:r>
              <a:rPr lang="en-US" sz="1800" b="1" dirty="0">
                <a:solidFill>
                  <a:srgbClr val="FF0000"/>
                </a:solidFill>
                <a:latin typeface="Consolas" panose="020B0609020204030204" pitchFamily="49" charset="0"/>
              </a:rPr>
              <a:t>;</a:t>
            </a:r>
            <a:r>
              <a:rPr lang="en-US" sz="1800" b="1" dirty="0">
                <a:solidFill>
                  <a:srgbClr val="000000"/>
                </a:solidFill>
                <a:latin typeface="Consolas" panose="020B0609020204030204" pitchFamily="49" charset="0"/>
              </a:rPr>
              <a:t> </a:t>
            </a:r>
            <a:endParaRPr lang="en-US" dirty="0">
              <a:solidFill>
                <a:schemeClr val="tx1"/>
              </a:solidFill>
            </a:endParaRPr>
          </a:p>
        </p:txBody>
      </p:sp>
      <p:sp>
        <p:nvSpPr>
          <p:cNvPr id="8" name="Footer Placeholder 5">
            <a:extLst>
              <a:ext uri="{FF2B5EF4-FFF2-40B4-BE49-F238E27FC236}">
                <a16:creationId xmlns:a16="http://schemas.microsoft.com/office/drawing/2014/main" id="{9C0FFED7-1EA5-40E9-A25F-7D5CE5C4F78A}"/>
              </a:ext>
            </a:extLst>
          </p:cNvPr>
          <p:cNvSpPr>
            <a:spLocks noGrp="1"/>
          </p:cNvSpPr>
          <p:nvPr>
            <p:ph type="ftr" sz="quarter" idx="11"/>
          </p:nvPr>
        </p:nvSpPr>
        <p:spPr>
          <a:xfrm>
            <a:off x="435868" y="6492875"/>
            <a:ext cx="11197991" cy="365125"/>
          </a:xfrm>
        </p:spPr>
        <p:txBody>
          <a:bodyPr/>
          <a:lstStyle/>
          <a:p>
            <a:pPr algn="r"/>
            <a:r>
              <a:rPr lang="en-US" dirty="0"/>
              <a:t>Vanessa Casillas (Graduate Fellow at QCL)</a:t>
            </a:r>
          </a:p>
        </p:txBody>
      </p:sp>
    </p:spTree>
    <p:extLst>
      <p:ext uri="{BB962C8B-B14F-4D97-AF65-F5344CB8AC3E}">
        <p14:creationId xmlns:p14="http://schemas.microsoft.com/office/powerpoint/2010/main" val="178853786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27">
            <a:extLst>
              <a:ext uri="{FF2B5EF4-FFF2-40B4-BE49-F238E27FC236}">
                <a16:creationId xmlns:a16="http://schemas.microsoft.com/office/drawing/2014/main" id="{3F79D9D2-0E6A-45A8-9E00-36374060537D}"/>
              </a:ext>
            </a:extLst>
          </p:cNvPr>
          <p:cNvSpPr txBox="1"/>
          <p:nvPr/>
        </p:nvSpPr>
        <p:spPr>
          <a:xfrm>
            <a:off x="677334" y="3482036"/>
            <a:ext cx="6096946" cy="2308324"/>
          </a:xfrm>
          <a:prstGeom prst="rect">
            <a:avLst/>
          </a:prstGeom>
          <a:noFill/>
        </p:spPr>
        <p:txBody>
          <a:bodyPr wrap="square">
            <a:spAutoFit/>
          </a:bodyPr>
          <a:lstStyle/>
          <a:p>
            <a:pPr algn="l"/>
            <a:r>
              <a:rPr lang="en-US" b="1" dirty="0">
                <a:solidFill>
                  <a:srgbClr val="00B0F0"/>
                </a:solidFill>
                <a:latin typeface="Consolas" panose="020B0609020204030204" pitchFamily="49" charset="0"/>
              </a:rPr>
              <a:t>s</a:t>
            </a:r>
            <a:r>
              <a:rPr lang="en-US" sz="1800" b="1" dirty="0">
                <a:solidFill>
                  <a:srgbClr val="00B0F0"/>
                </a:solidFill>
                <a:latin typeface="Consolas" panose="020B0609020204030204" pitchFamily="49" charset="0"/>
              </a:rPr>
              <a:t>elect</a:t>
            </a:r>
            <a:r>
              <a:rPr lang="en-US" sz="1800" b="1" dirty="0">
                <a:solidFill>
                  <a:srgbClr val="000000"/>
                </a:solidFill>
                <a:latin typeface="Consolas" panose="020B0609020204030204" pitchFamily="49" charset="0"/>
              </a:rPr>
              <a:t> </a:t>
            </a:r>
            <a:r>
              <a:rPr lang="en-US" sz="1800" dirty="0">
                <a:solidFill>
                  <a:schemeClr val="accent1"/>
                </a:solidFill>
                <a:latin typeface="Consolas" panose="020B0609020204030204" pitchFamily="49" charset="0"/>
              </a:rPr>
              <a:t>State</a:t>
            </a:r>
            <a:r>
              <a:rPr lang="en-US" sz="1800" dirty="0">
                <a:solidFill>
                  <a:srgbClr val="000000"/>
                </a:solidFill>
                <a:latin typeface="Consolas" panose="020B0609020204030204" pitchFamily="49" charset="0"/>
              </a:rPr>
              <a:t>, </a:t>
            </a:r>
            <a:br>
              <a:rPr lang="en-US" sz="1800" b="1" dirty="0">
                <a:solidFill>
                  <a:srgbClr val="000000"/>
                </a:solidFill>
                <a:latin typeface="Consolas" panose="020B0609020204030204" pitchFamily="49" charset="0"/>
              </a:rPr>
            </a:br>
            <a:r>
              <a:rPr lang="en-US" sz="1800" dirty="0" err="1">
                <a:solidFill>
                  <a:schemeClr val="accent1"/>
                </a:solidFill>
                <a:latin typeface="Consolas" panose="020B0609020204030204" pitchFamily="49" charset="0"/>
              </a:rPr>
              <a:t>Data_Rates_Property_Theft</a:t>
            </a:r>
            <a:r>
              <a:rPr lang="en-US" sz="1800" dirty="0">
                <a:solidFill>
                  <a:srgbClr val="000000"/>
                </a:solidFill>
                <a:latin typeface="Consolas" panose="020B0609020204030204" pitchFamily="49" charset="0"/>
              </a:rPr>
              <a:t>, </a:t>
            </a:r>
            <a:br>
              <a:rPr lang="en-US" sz="1800" dirty="0">
                <a:solidFill>
                  <a:srgbClr val="000000"/>
                </a:solidFill>
                <a:latin typeface="Consolas" panose="020B0609020204030204" pitchFamily="49" charset="0"/>
              </a:rPr>
            </a:br>
            <a:r>
              <a:rPr lang="en-US" sz="1800" dirty="0" err="1">
                <a:solidFill>
                  <a:schemeClr val="accent1"/>
                </a:solidFill>
                <a:latin typeface="Consolas" panose="020B0609020204030204" pitchFamily="49" charset="0"/>
              </a:rPr>
              <a:t>Data_Totals_Violent_Robbery</a:t>
            </a:r>
            <a:r>
              <a:rPr lang="en-US" sz="1800" dirty="0">
                <a:solidFill>
                  <a:srgbClr val="000000"/>
                </a:solidFill>
                <a:latin typeface="Consolas" panose="020B0609020204030204" pitchFamily="49" charset="0"/>
              </a:rPr>
              <a:t>,</a:t>
            </a:r>
            <a:br>
              <a:rPr lang="en-US" sz="1800" dirty="0">
                <a:solidFill>
                  <a:srgbClr val="000000"/>
                </a:solidFill>
                <a:latin typeface="Consolas" panose="020B0609020204030204" pitchFamily="49" charset="0"/>
              </a:rPr>
            </a:br>
            <a:r>
              <a:rPr lang="en-US" sz="1800" dirty="0" err="1">
                <a:solidFill>
                  <a:schemeClr val="accent1"/>
                </a:solidFill>
                <a:latin typeface="Consolas" panose="020B0609020204030204" pitchFamily="49" charset="0"/>
              </a:rPr>
              <a:t>Data_Population</a:t>
            </a:r>
            <a:br>
              <a:rPr lang="en-US" sz="1800" dirty="0">
                <a:solidFill>
                  <a:srgbClr val="000000"/>
                </a:solidFill>
                <a:latin typeface="Consolas" panose="020B0609020204030204" pitchFamily="49" charset="0"/>
              </a:rPr>
            </a:br>
            <a:r>
              <a:rPr lang="en-US" sz="1800" b="1" dirty="0">
                <a:solidFill>
                  <a:srgbClr val="FF0000"/>
                </a:solidFill>
                <a:latin typeface="Consolas" panose="020B0609020204030204" pitchFamily="49" charset="0"/>
              </a:rPr>
              <a:t>from</a:t>
            </a:r>
            <a:r>
              <a:rPr lang="en-US" sz="1800" b="1" dirty="0">
                <a:solidFill>
                  <a:srgbClr val="000000"/>
                </a:solidFill>
                <a:latin typeface="Consolas" panose="020B0609020204030204" pitchFamily="49" charset="0"/>
              </a:rPr>
              <a:t> </a:t>
            </a:r>
            <a:r>
              <a:rPr lang="en-US" sz="1800" dirty="0" err="1">
                <a:solidFill>
                  <a:srgbClr val="7030A0"/>
                </a:solidFill>
                <a:latin typeface="Consolas" panose="020B0609020204030204" pitchFamily="49" charset="0"/>
              </a:rPr>
              <a:t>state_crime_csv</a:t>
            </a:r>
            <a:br>
              <a:rPr lang="en-US" sz="1800" b="1" dirty="0">
                <a:solidFill>
                  <a:srgbClr val="000000"/>
                </a:solidFill>
                <a:latin typeface="Consolas" panose="020B0609020204030204" pitchFamily="49" charset="0"/>
              </a:rPr>
            </a:br>
            <a:r>
              <a:rPr lang="en-US" sz="1800" b="1" dirty="0">
                <a:solidFill>
                  <a:srgbClr val="FFC000"/>
                </a:solidFill>
                <a:latin typeface="Consolas" panose="020B0609020204030204" pitchFamily="49" charset="0"/>
              </a:rPr>
              <a:t>where</a:t>
            </a:r>
            <a:r>
              <a:rPr lang="en-US" sz="1800" b="1" dirty="0">
                <a:solidFill>
                  <a:srgbClr val="000000"/>
                </a:solidFill>
                <a:latin typeface="Consolas" panose="020B0609020204030204" pitchFamily="49" charset="0"/>
              </a:rPr>
              <a:t> </a:t>
            </a:r>
            <a:r>
              <a:rPr lang="en-US" sz="1800" dirty="0" err="1">
                <a:solidFill>
                  <a:schemeClr val="accent4"/>
                </a:solidFill>
                <a:latin typeface="Consolas" panose="020B0609020204030204" pitchFamily="49" charset="0"/>
              </a:rPr>
              <a:t>Data_Totals_Violent_Robbery</a:t>
            </a:r>
            <a:r>
              <a:rPr lang="en-US" sz="1800" b="1" dirty="0">
                <a:solidFill>
                  <a:schemeClr val="accent4"/>
                </a:solidFill>
                <a:latin typeface="Consolas" panose="020B0609020204030204" pitchFamily="49" charset="0"/>
              </a:rPr>
              <a:t>&gt;10000</a:t>
            </a:r>
            <a:br>
              <a:rPr lang="en-US" sz="1800" b="1" dirty="0">
                <a:solidFill>
                  <a:srgbClr val="0000FF"/>
                </a:solidFill>
                <a:latin typeface="Consolas" panose="020B0609020204030204" pitchFamily="49" charset="0"/>
              </a:rPr>
            </a:br>
            <a:r>
              <a:rPr lang="en-US" sz="1800" b="1" dirty="0">
                <a:solidFill>
                  <a:schemeClr val="tx2">
                    <a:lumMod val="60000"/>
                    <a:lumOff val="40000"/>
                  </a:schemeClr>
                </a:solidFill>
                <a:latin typeface="Consolas" panose="020B0609020204030204" pitchFamily="49" charset="0"/>
              </a:rPr>
              <a:t>group by </a:t>
            </a:r>
            <a:r>
              <a:rPr lang="en-US" sz="1800" dirty="0">
                <a:solidFill>
                  <a:schemeClr val="accent1"/>
                </a:solidFill>
                <a:latin typeface="Consolas" panose="020B0609020204030204" pitchFamily="49" charset="0"/>
              </a:rPr>
              <a:t>State </a:t>
            </a:r>
            <a:br>
              <a:rPr lang="en-US" sz="1800" b="1" dirty="0">
                <a:solidFill>
                  <a:srgbClr val="000000"/>
                </a:solidFill>
                <a:latin typeface="Consolas" panose="020B0609020204030204" pitchFamily="49" charset="0"/>
              </a:rPr>
            </a:br>
            <a:r>
              <a:rPr lang="en-US" sz="1800" b="1" dirty="0">
                <a:solidFill>
                  <a:schemeClr val="accent5">
                    <a:lumMod val="50000"/>
                  </a:schemeClr>
                </a:solidFill>
                <a:latin typeface="Consolas" panose="020B0609020204030204" pitchFamily="49" charset="0"/>
              </a:rPr>
              <a:t>order by </a:t>
            </a:r>
            <a:r>
              <a:rPr lang="en-US" sz="1800" dirty="0" err="1">
                <a:solidFill>
                  <a:schemeClr val="accent1"/>
                </a:solidFill>
                <a:latin typeface="Consolas" panose="020B0609020204030204" pitchFamily="49" charset="0"/>
              </a:rPr>
              <a:t>Data_Totals_Violent_Robbery</a:t>
            </a:r>
            <a:r>
              <a:rPr lang="en-US" sz="1800" dirty="0">
                <a:solidFill>
                  <a:schemeClr val="accent1"/>
                </a:solidFill>
                <a:latin typeface="Consolas" panose="020B0609020204030204" pitchFamily="49" charset="0"/>
              </a:rPr>
              <a:t> </a:t>
            </a:r>
            <a:r>
              <a:rPr lang="en-US" sz="1800" b="1" dirty="0">
                <a:solidFill>
                  <a:schemeClr val="accent5">
                    <a:lumMod val="50000"/>
                  </a:schemeClr>
                </a:solidFill>
                <a:latin typeface="Consolas" panose="020B0609020204030204" pitchFamily="49" charset="0"/>
              </a:rPr>
              <a:t>DESC</a:t>
            </a:r>
            <a:r>
              <a:rPr lang="en-US" sz="1800" b="1" dirty="0">
                <a:latin typeface="Consolas" panose="020B0609020204030204" pitchFamily="49" charset="0"/>
              </a:rPr>
              <a:t>;</a:t>
            </a:r>
            <a:r>
              <a:rPr lang="en-US" sz="1800" b="1" dirty="0">
                <a:solidFill>
                  <a:srgbClr val="000000"/>
                </a:solidFill>
                <a:latin typeface="Consolas" panose="020B0609020204030204" pitchFamily="49" charset="0"/>
              </a:rPr>
              <a:t> </a:t>
            </a:r>
            <a:endParaRPr lang="en-US" dirty="0">
              <a:solidFill>
                <a:schemeClr val="tx1"/>
              </a:solidFill>
            </a:endParaRPr>
          </a:p>
        </p:txBody>
      </p:sp>
      <p:sp>
        <p:nvSpPr>
          <p:cNvPr id="2" name="Title 1">
            <a:extLst>
              <a:ext uri="{FF2B5EF4-FFF2-40B4-BE49-F238E27FC236}">
                <a16:creationId xmlns:a16="http://schemas.microsoft.com/office/drawing/2014/main" id="{F85E0FF2-E9CA-4B4B-BAFD-60415400194C}"/>
              </a:ext>
            </a:extLst>
          </p:cNvPr>
          <p:cNvSpPr>
            <a:spLocks noGrp="1"/>
          </p:cNvSpPr>
          <p:nvPr>
            <p:ph type="title"/>
          </p:nvPr>
        </p:nvSpPr>
        <p:spPr/>
        <p:txBody>
          <a:bodyPr/>
          <a:lstStyle/>
          <a:p>
            <a:r>
              <a:rPr lang="en-US" dirty="0"/>
              <a:t>Detailed view</a:t>
            </a:r>
          </a:p>
        </p:txBody>
      </p:sp>
      <p:sp>
        <p:nvSpPr>
          <p:cNvPr id="5" name="TextBox 4">
            <a:extLst>
              <a:ext uri="{FF2B5EF4-FFF2-40B4-BE49-F238E27FC236}">
                <a16:creationId xmlns:a16="http://schemas.microsoft.com/office/drawing/2014/main" id="{14793C48-86BB-4E78-837B-0FB498C52184}"/>
              </a:ext>
            </a:extLst>
          </p:cNvPr>
          <p:cNvSpPr txBox="1"/>
          <p:nvPr/>
        </p:nvSpPr>
        <p:spPr>
          <a:xfrm>
            <a:off x="677334" y="1191736"/>
            <a:ext cx="6096946" cy="1477328"/>
          </a:xfrm>
          <a:prstGeom prst="rect">
            <a:avLst/>
          </a:prstGeom>
          <a:noFill/>
        </p:spPr>
        <p:txBody>
          <a:bodyPr wrap="square">
            <a:spAutoFit/>
          </a:bodyPr>
          <a:lstStyle/>
          <a:p>
            <a:r>
              <a:rPr lang="en-US" b="0" i="0" dirty="0">
                <a:solidFill>
                  <a:srgbClr val="0000CD"/>
                </a:solidFill>
                <a:effectLst/>
                <a:latin typeface="Consolas" panose="020B0609020204030204" pitchFamily="49" charset="0"/>
              </a:rPr>
              <a:t>SELECT</a:t>
            </a:r>
            <a:r>
              <a:rPr lang="en-US" b="0" i="0" dirty="0">
                <a:solidFill>
                  <a:srgbClr val="000000"/>
                </a:solidFill>
                <a:effectLst/>
                <a:latin typeface="Consolas" panose="020B0609020204030204" pitchFamily="49" charset="0"/>
              </a:rPr>
              <a:t> </a:t>
            </a:r>
            <a:r>
              <a:rPr lang="en-US" b="0" i="1" dirty="0" err="1">
                <a:solidFill>
                  <a:srgbClr val="000000"/>
                </a:solidFill>
                <a:effectLst/>
                <a:latin typeface="Consolas" panose="020B0609020204030204" pitchFamily="49" charset="0"/>
              </a:rPr>
              <a:t>column_name</a:t>
            </a:r>
            <a:r>
              <a:rPr lang="en-US" b="0" i="1" dirty="0">
                <a:solidFill>
                  <a:srgbClr val="000000"/>
                </a:solidFill>
                <a:effectLst/>
                <a:latin typeface="Consolas" panose="020B0609020204030204" pitchFamily="49" charset="0"/>
              </a:rPr>
              <a:t>(s)</a:t>
            </a:r>
            <a:br>
              <a:rPr lang="en-US" dirty="0"/>
            </a:br>
            <a:r>
              <a:rPr lang="en-US" b="0" i="0" dirty="0">
                <a:solidFill>
                  <a:srgbClr val="0000CD"/>
                </a:solidFill>
                <a:effectLst/>
                <a:latin typeface="Consolas" panose="020B0609020204030204" pitchFamily="49" charset="0"/>
              </a:rPr>
              <a:t>FROM</a:t>
            </a:r>
            <a:r>
              <a:rPr lang="en-US" b="0" i="0" dirty="0">
                <a:solidFill>
                  <a:srgbClr val="000000"/>
                </a:solidFill>
                <a:effectLst/>
                <a:latin typeface="Consolas" panose="020B0609020204030204" pitchFamily="49" charset="0"/>
              </a:rPr>
              <a:t> </a:t>
            </a:r>
            <a:r>
              <a:rPr lang="en-US" b="0" i="1" dirty="0" err="1">
                <a:solidFill>
                  <a:srgbClr val="000000"/>
                </a:solidFill>
                <a:effectLst/>
                <a:latin typeface="Consolas" panose="020B0609020204030204" pitchFamily="49" charset="0"/>
              </a:rPr>
              <a:t>table_name</a:t>
            </a:r>
            <a:br>
              <a:rPr lang="en-US" dirty="0"/>
            </a:br>
            <a:r>
              <a:rPr lang="en-US" b="0" i="0" dirty="0">
                <a:solidFill>
                  <a:srgbClr val="0000CD"/>
                </a:solidFill>
                <a:effectLst/>
                <a:latin typeface="Consolas" panose="020B0609020204030204" pitchFamily="49" charset="0"/>
              </a:rPr>
              <a:t>WHERE</a:t>
            </a:r>
            <a:r>
              <a:rPr lang="en-US" b="0" i="0" dirty="0">
                <a:solidFill>
                  <a:srgbClr val="000000"/>
                </a:solidFill>
                <a:effectLst/>
                <a:latin typeface="Consolas" panose="020B0609020204030204" pitchFamily="49" charset="0"/>
              </a:rPr>
              <a:t> </a:t>
            </a:r>
            <a:r>
              <a:rPr lang="en-US" b="0" i="1" dirty="0">
                <a:solidFill>
                  <a:srgbClr val="000000"/>
                </a:solidFill>
                <a:effectLst/>
                <a:latin typeface="Consolas" panose="020B0609020204030204" pitchFamily="49" charset="0"/>
              </a:rPr>
              <a:t>condition</a:t>
            </a:r>
            <a:br>
              <a:rPr lang="en-US" dirty="0"/>
            </a:br>
            <a:r>
              <a:rPr lang="en-US" b="0" i="0" dirty="0">
                <a:solidFill>
                  <a:srgbClr val="0000CD"/>
                </a:solidFill>
                <a:effectLst/>
                <a:latin typeface="Consolas" panose="020B0609020204030204" pitchFamily="49" charset="0"/>
              </a:rPr>
              <a:t>GROUP</a:t>
            </a:r>
            <a:r>
              <a:rPr lang="en-US" b="0" i="0" dirty="0">
                <a:solidFill>
                  <a:srgbClr val="000000"/>
                </a:solidFill>
                <a:effectLst/>
                <a:latin typeface="Consolas" panose="020B0609020204030204" pitchFamily="49" charset="0"/>
              </a:rPr>
              <a:t> </a:t>
            </a:r>
            <a:r>
              <a:rPr lang="en-US" b="0" i="0" dirty="0">
                <a:solidFill>
                  <a:srgbClr val="0000CD"/>
                </a:solidFill>
                <a:effectLst/>
                <a:latin typeface="Consolas" panose="020B0609020204030204" pitchFamily="49" charset="0"/>
              </a:rPr>
              <a:t>BY</a:t>
            </a:r>
            <a:r>
              <a:rPr lang="en-US" b="0" i="0" dirty="0">
                <a:solidFill>
                  <a:srgbClr val="000000"/>
                </a:solidFill>
                <a:effectLst/>
                <a:latin typeface="Consolas" panose="020B0609020204030204" pitchFamily="49" charset="0"/>
              </a:rPr>
              <a:t> </a:t>
            </a:r>
            <a:r>
              <a:rPr lang="en-US" b="0" i="1" dirty="0" err="1">
                <a:solidFill>
                  <a:srgbClr val="000000"/>
                </a:solidFill>
                <a:effectLst/>
                <a:latin typeface="Consolas" panose="020B0609020204030204" pitchFamily="49" charset="0"/>
              </a:rPr>
              <a:t>column_name</a:t>
            </a:r>
            <a:r>
              <a:rPr lang="en-US" b="0" i="1" dirty="0">
                <a:solidFill>
                  <a:srgbClr val="000000"/>
                </a:solidFill>
                <a:effectLst/>
                <a:latin typeface="Consolas" panose="020B0609020204030204" pitchFamily="49" charset="0"/>
              </a:rPr>
              <a:t>(s)</a:t>
            </a:r>
            <a:br>
              <a:rPr lang="en-US" b="0" i="1" dirty="0">
                <a:solidFill>
                  <a:srgbClr val="000000"/>
                </a:solidFill>
                <a:effectLst/>
                <a:latin typeface="Consolas" panose="020B0609020204030204" pitchFamily="49" charset="0"/>
              </a:rPr>
            </a:br>
            <a:r>
              <a:rPr lang="en-US" b="0" i="0" dirty="0">
                <a:solidFill>
                  <a:srgbClr val="0000CD"/>
                </a:solidFill>
                <a:effectLst/>
                <a:latin typeface="Consolas" panose="020B0609020204030204" pitchFamily="49" charset="0"/>
              </a:rPr>
              <a:t>ORDER</a:t>
            </a:r>
            <a:r>
              <a:rPr lang="en-US" b="0" i="0" dirty="0">
                <a:solidFill>
                  <a:srgbClr val="000000"/>
                </a:solidFill>
                <a:effectLst/>
                <a:latin typeface="Consolas" panose="020B0609020204030204" pitchFamily="49" charset="0"/>
              </a:rPr>
              <a:t> </a:t>
            </a:r>
            <a:r>
              <a:rPr lang="en-US" b="0" i="0" dirty="0">
                <a:solidFill>
                  <a:srgbClr val="0000CD"/>
                </a:solidFill>
                <a:effectLst/>
                <a:latin typeface="Consolas" panose="020B0609020204030204" pitchFamily="49" charset="0"/>
              </a:rPr>
              <a:t>BY</a:t>
            </a:r>
            <a:r>
              <a:rPr lang="en-US" b="0" i="0" dirty="0">
                <a:solidFill>
                  <a:srgbClr val="000000"/>
                </a:solidFill>
                <a:effectLst/>
                <a:latin typeface="Consolas" panose="020B0609020204030204" pitchFamily="49" charset="0"/>
              </a:rPr>
              <a:t> </a:t>
            </a:r>
            <a:r>
              <a:rPr lang="en-US" b="0" i="1" dirty="0" err="1">
                <a:solidFill>
                  <a:srgbClr val="000000"/>
                </a:solidFill>
                <a:effectLst/>
                <a:latin typeface="Consolas" panose="020B0609020204030204" pitchFamily="49" charset="0"/>
              </a:rPr>
              <a:t>column_name</a:t>
            </a:r>
            <a:r>
              <a:rPr lang="en-US" b="0" i="1" dirty="0">
                <a:solidFill>
                  <a:srgbClr val="000000"/>
                </a:solidFill>
                <a:effectLst/>
                <a:latin typeface="Consolas" panose="020B0609020204030204" pitchFamily="49" charset="0"/>
              </a:rPr>
              <a:t>(s);</a:t>
            </a:r>
            <a:endParaRPr lang="en-US" dirty="0"/>
          </a:p>
        </p:txBody>
      </p:sp>
      <p:cxnSp>
        <p:nvCxnSpPr>
          <p:cNvPr id="12" name="Straight Arrow Connector 11">
            <a:extLst>
              <a:ext uri="{FF2B5EF4-FFF2-40B4-BE49-F238E27FC236}">
                <a16:creationId xmlns:a16="http://schemas.microsoft.com/office/drawing/2014/main" id="{206A5AE5-7502-4F06-AC30-D9A1A17733EF}"/>
              </a:ext>
            </a:extLst>
          </p:cNvPr>
          <p:cNvCxnSpPr>
            <a:cxnSpLocks/>
          </p:cNvCxnSpPr>
          <p:nvPr/>
        </p:nvCxnSpPr>
        <p:spPr>
          <a:xfrm flipV="1">
            <a:off x="4007748" y="3169154"/>
            <a:ext cx="780077" cy="6624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54FCD579-D3A1-4728-A1D9-A410D9EAE911}"/>
              </a:ext>
            </a:extLst>
          </p:cNvPr>
          <p:cNvCxnSpPr/>
          <p:nvPr/>
        </p:nvCxnSpPr>
        <p:spPr>
          <a:xfrm flipV="1">
            <a:off x="1487087" y="3169153"/>
            <a:ext cx="0" cy="363489"/>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C8F89D2E-7DD2-4345-9E3B-A53AA4EBCDD9}"/>
              </a:ext>
            </a:extLst>
          </p:cNvPr>
          <p:cNvCxnSpPr>
            <a:cxnSpLocks/>
          </p:cNvCxnSpPr>
          <p:nvPr/>
        </p:nvCxnSpPr>
        <p:spPr>
          <a:xfrm flipH="1">
            <a:off x="436746" y="5148214"/>
            <a:ext cx="283536" cy="518050"/>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006608FC-A3AB-4DED-B01C-C605AA649ADD}"/>
              </a:ext>
            </a:extLst>
          </p:cNvPr>
          <p:cNvCxnSpPr>
            <a:cxnSpLocks/>
          </p:cNvCxnSpPr>
          <p:nvPr/>
        </p:nvCxnSpPr>
        <p:spPr>
          <a:xfrm>
            <a:off x="5790171" y="5007799"/>
            <a:ext cx="489384" cy="0"/>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A658B793-A08A-4C02-9955-AF2426EB58E4}"/>
              </a:ext>
            </a:extLst>
          </p:cNvPr>
          <p:cNvCxnSpPr>
            <a:cxnSpLocks/>
          </p:cNvCxnSpPr>
          <p:nvPr/>
        </p:nvCxnSpPr>
        <p:spPr>
          <a:xfrm flipV="1">
            <a:off x="3531193" y="4784288"/>
            <a:ext cx="540500" cy="1"/>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A7B2645B-F590-4364-BE07-4FEFC1CF21FB}"/>
              </a:ext>
            </a:extLst>
          </p:cNvPr>
          <p:cNvCxnSpPr>
            <a:cxnSpLocks/>
          </p:cNvCxnSpPr>
          <p:nvPr/>
        </p:nvCxnSpPr>
        <p:spPr>
          <a:xfrm flipH="1" flipV="1">
            <a:off x="497987" y="4597751"/>
            <a:ext cx="193572" cy="10927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E5A96CA3-05DA-4403-BDB4-17AD5355AB99}"/>
              </a:ext>
            </a:extLst>
          </p:cNvPr>
          <p:cNvSpPr txBox="1"/>
          <p:nvPr/>
        </p:nvSpPr>
        <p:spPr>
          <a:xfrm>
            <a:off x="750645" y="2783988"/>
            <a:ext cx="2839239" cy="369332"/>
          </a:xfrm>
          <a:prstGeom prst="rect">
            <a:avLst/>
          </a:prstGeom>
          <a:noFill/>
        </p:spPr>
        <p:txBody>
          <a:bodyPr wrap="none" rtlCol="0">
            <a:spAutoFit/>
          </a:bodyPr>
          <a:lstStyle/>
          <a:p>
            <a:r>
              <a:rPr lang="en-US" dirty="0">
                <a:solidFill>
                  <a:srgbClr val="00B0F0"/>
                </a:solidFill>
              </a:rPr>
              <a:t>What do you want to see?</a:t>
            </a:r>
          </a:p>
        </p:txBody>
      </p:sp>
      <p:sp>
        <p:nvSpPr>
          <p:cNvPr id="19" name="TextBox 18">
            <a:extLst>
              <a:ext uri="{FF2B5EF4-FFF2-40B4-BE49-F238E27FC236}">
                <a16:creationId xmlns:a16="http://schemas.microsoft.com/office/drawing/2014/main" id="{F5FBCE50-95A5-40B4-8D33-A8BC7B92BD39}"/>
              </a:ext>
            </a:extLst>
          </p:cNvPr>
          <p:cNvSpPr txBox="1"/>
          <p:nvPr/>
        </p:nvSpPr>
        <p:spPr>
          <a:xfrm>
            <a:off x="4007748" y="2783988"/>
            <a:ext cx="1688283" cy="369332"/>
          </a:xfrm>
          <a:prstGeom prst="rect">
            <a:avLst/>
          </a:prstGeom>
          <a:noFill/>
        </p:spPr>
        <p:txBody>
          <a:bodyPr wrap="none" rtlCol="0">
            <a:spAutoFit/>
          </a:bodyPr>
          <a:lstStyle/>
          <a:p>
            <a:r>
              <a:rPr lang="en-US" dirty="0">
                <a:solidFill>
                  <a:srgbClr val="92D050"/>
                </a:solidFill>
              </a:rPr>
              <a:t>Column names</a:t>
            </a:r>
          </a:p>
        </p:txBody>
      </p:sp>
      <p:sp>
        <p:nvSpPr>
          <p:cNvPr id="20" name="TextBox 19">
            <a:extLst>
              <a:ext uri="{FF2B5EF4-FFF2-40B4-BE49-F238E27FC236}">
                <a16:creationId xmlns:a16="http://schemas.microsoft.com/office/drawing/2014/main" id="{E6D3B1A0-DF70-41AA-A29A-02A154BE2692}"/>
              </a:ext>
            </a:extLst>
          </p:cNvPr>
          <p:cNvSpPr txBox="1"/>
          <p:nvPr/>
        </p:nvSpPr>
        <p:spPr>
          <a:xfrm>
            <a:off x="4051970" y="4575579"/>
            <a:ext cx="1371016" cy="369332"/>
          </a:xfrm>
          <a:prstGeom prst="rect">
            <a:avLst/>
          </a:prstGeom>
          <a:noFill/>
        </p:spPr>
        <p:txBody>
          <a:bodyPr wrap="none" rtlCol="0">
            <a:spAutoFit/>
          </a:bodyPr>
          <a:lstStyle/>
          <a:p>
            <a:r>
              <a:rPr lang="en-US" dirty="0">
                <a:solidFill>
                  <a:srgbClr val="7030A0"/>
                </a:solidFill>
              </a:rPr>
              <a:t>Table name</a:t>
            </a:r>
          </a:p>
        </p:txBody>
      </p:sp>
      <p:sp>
        <p:nvSpPr>
          <p:cNvPr id="21" name="TextBox 20">
            <a:extLst>
              <a:ext uri="{FF2B5EF4-FFF2-40B4-BE49-F238E27FC236}">
                <a16:creationId xmlns:a16="http://schemas.microsoft.com/office/drawing/2014/main" id="{95438AE1-A53A-453E-958C-9E89BD430ECA}"/>
              </a:ext>
            </a:extLst>
          </p:cNvPr>
          <p:cNvSpPr txBox="1"/>
          <p:nvPr/>
        </p:nvSpPr>
        <p:spPr>
          <a:xfrm rot="16200000">
            <a:off x="-354699" y="4047783"/>
            <a:ext cx="1385316" cy="369332"/>
          </a:xfrm>
          <a:prstGeom prst="rect">
            <a:avLst/>
          </a:prstGeom>
          <a:noFill/>
        </p:spPr>
        <p:txBody>
          <a:bodyPr wrap="none" rtlCol="0">
            <a:spAutoFit/>
          </a:bodyPr>
          <a:lstStyle/>
          <a:p>
            <a:r>
              <a:rPr lang="en-US" dirty="0">
                <a:solidFill>
                  <a:srgbClr val="FF0000"/>
                </a:solidFill>
              </a:rPr>
              <a:t>what table?</a:t>
            </a:r>
          </a:p>
        </p:txBody>
      </p:sp>
      <p:sp>
        <p:nvSpPr>
          <p:cNvPr id="22" name="TextBox 21">
            <a:extLst>
              <a:ext uri="{FF2B5EF4-FFF2-40B4-BE49-F238E27FC236}">
                <a16:creationId xmlns:a16="http://schemas.microsoft.com/office/drawing/2014/main" id="{3BD7249E-0D5F-4F23-A4B2-0121604C2344}"/>
              </a:ext>
            </a:extLst>
          </p:cNvPr>
          <p:cNvSpPr txBox="1"/>
          <p:nvPr/>
        </p:nvSpPr>
        <p:spPr>
          <a:xfrm rot="16200000">
            <a:off x="-586932" y="5626973"/>
            <a:ext cx="1821332" cy="369332"/>
          </a:xfrm>
          <a:prstGeom prst="rect">
            <a:avLst/>
          </a:prstGeom>
          <a:noFill/>
        </p:spPr>
        <p:txBody>
          <a:bodyPr wrap="none" rtlCol="0">
            <a:spAutoFit/>
          </a:bodyPr>
          <a:lstStyle/>
          <a:p>
            <a:r>
              <a:rPr lang="en-US" dirty="0">
                <a:solidFill>
                  <a:srgbClr val="FFC000"/>
                </a:solidFill>
              </a:rPr>
              <a:t>Clause: to filter</a:t>
            </a:r>
          </a:p>
        </p:txBody>
      </p:sp>
      <p:sp>
        <p:nvSpPr>
          <p:cNvPr id="23" name="TextBox 22">
            <a:extLst>
              <a:ext uri="{FF2B5EF4-FFF2-40B4-BE49-F238E27FC236}">
                <a16:creationId xmlns:a16="http://schemas.microsoft.com/office/drawing/2014/main" id="{91902092-2381-466C-9B2B-853F8B2E4DCD}"/>
              </a:ext>
            </a:extLst>
          </p:cNvPr>
          <p:cNvSpPr txBox="1"/>
          <p:nvPr/>
        </p:nvSpPr>
        <p:spPr>
          <a:xfrm>
            <a:off x="6389964" y="4793792"/>
            <a:ext cx="2462534" cy="369332"/>
          </a:xfrm>
          <a:prstGeom prst="rect">
            <a:avLst/>
          </a:prstGeom>
          <a:noFill/>
        </p:spPr>
        <p:txBody>
          <a:bodyPr wrap="none" rtlCol="0">
            <a:spAutoFit/>
          </a:bodyPr>
          <a:lstStyle/>
          <a:p>
            <a:r>
              <a:rPr lang="en-US" dirty="0">
                <a:solidFill>
                  <a:schemeClr val="accent4"/>
                </a:solidFill>
              </a:rPr>
              <a:t>Column and Condition</a:t>
            </a:r>
          </a:p>
        </p:txBody>
      </p:sp>
      <p:cxnSp>
        <p:nvCxnSpPr>
          <p:cNvPr id="26" name="Straight Arrow Connector 25">
            <a:extLst>
              <a:ext uri="{FF2B5EF4-FFF2-40B4-BE49-F238E27FC236}">
                <a16:creationId xmlns:a16="http://schemas.microsoft.com/office/drawing/2014/main" id="{E2683569-B789-4A5A-B199-4BDBA40DFC29}"/>
              </a:ext>
            </a:extLst>
          </p:cNvPr>
          <p:cNvCxnSpPr>
            <a:cxnSpLocks/>
          </p:cNvCxnSpPr>
          <p:nvPr/>
        </p:nvCxnSpPr>
        <p:spPr>
          <a:xfrm>
            <a:off x="1751295" y="5734146"/>
            <a:ext cx="1429438" cy="369106"/>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A6F3AAB9-41A2-424F-958C-348FB6AD42DC}"/>
              </a:ext>
            </a:extLst>
          </p:cNvPr>
          <p:cNvSpPr txBox="1"/>
          <p:nvPr/>
        </p:nvSpPr>
        <p:spPr>
          <a:xfrm>
            <a:off x="2611787" y="6124581"/>
            <a:ext cx="5414624" cy="369332"/>
          </a:xfrm>
          <a:prstGeom prst="rect">
            <a:avLst/>
          </a:prstGeom>
          <a:noFill/>
          <a:ln>
            <a:noFill/>
          </a:ln>
        </p:spPr>
        <p:txBody>
          <a:bodyPr wrap="none" rtlCol="0">
            <a:spAutoFit/>
          </a:bodyPr>
          <a:lstStyle/>
          <a:p>
            <a:r>
              <a:rPr lang="en-US" dirty="0">
                <a:solidFill>
                  <a:schemeClr val="accent5">
                    <a:lumMod val="50000"/>
                  </a:schemeClr>
                </a:solidFill>
              </a:rPr>
              <a:t>Sort results </a:t>
            </a:r>
            <a:r>
              <a:rPr lang="en-US" b="0" i="0" dirty="0">
                <a:solidFill>
                  <a:schemeClr val="accent5">
                    <a:lumMod val="50000"/>
                  </a:schemeClr>
                </a:solidFill>
                <a:effectLst/>
                <a:latin typeface="Verdana" panose="020B0604030504040204" pitchFamily="34" charset="0"/>
              </a:rPr>
              <a:t>in ascending or descending order</a:t>
            </a:r>
            <a:endParaRPr lang="en-US" dirty="0">
              <a:solidFill>
                <a:schemeClr val="accent5">
                  <a:lumMod val="50000"/>
                </a:schemeClr>
              </a:solidFill>
            </a:endParaRPr>
          </a:p>
        </p:txBody>
      </p:sp>
      <p:cxnSp>
        <p:nvCxnSpPr>
          <p:cNvPr id="29" name="Straight Arrow Connector 28">
            <a:extLst>
              <a:ext uri="{FF2B5EF4-FFF2-40B4-BE49-F238E27FC236}">
                <a16:creationId xmlns:a16="http://schemas.microsoft.com/office/drawing/2014/main" id="{2C94AB07-CD73-4850-8CE5-0D1D96BB5F26}"/>
              </a:ext>
            </a:extLst>
          </p:cNvPr>
          <p:cNvCxnSpPr>
            <a:cxnSpLocks/>
          </p:cNvCxnSpPr>
          <p:nvPr/>
        </p:nvCxnSpPr>
        <p:spPr>
          <a:xfrm flipH="1">
            <a:off x="4907091" y="5703376"/>
            <a:ext cx="674116" cy="455278"/>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B1131E7C-00DE-448B-8A27-A8D99D238F12}"/>
              </a:ext>
            </a:extLst>
          </p:cNvPr>
          <p:cNvCxnSpPr>
            <a:cxnSpLocks/>
          </p:cNvCxnSpPr>
          <p:nvPr/>
        </p:nvCxnSpPr>
        <p:spPr>
          <a:xfrm>
            <a:off x="3038326" y="5738087"/>
            <a:ext cx="2624143" cy="2829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EAB715E1-4ECB-42E0-BA90-A01DCD0DD3F4}"/>
              </a:ext>
            </a:extLst>
          </p:cNvPr>
          <p:cNvSpPr txBox="1"/>
          <p:nvPr/>
        </p:nvSpPr>
        <p:spPr>
          <a:xfrm>
            <a:off x="5662469" y="5832799"/>
            <a:ext cx="2020105" cy="369332"/>
          </a:xfrm>
          <a:prstGeom prst="rect">
            <a:avLst/>
          </a:prstGeom>
          <a:noFill/>
        </p:spPr>
        <p:txBody>
          <a:bodyPr wrap="none" rtlCol="0">
            <a:spAutoFit/>
          </a:bodyPr>
          <a:lstStyle/>
          <a:p>
            <a:r>
              <a:rPr lang="en-US" dirty="0">
                <a:solidFill>
                  <a:srgbClr val="92D050"/>
                </a:solidFill>
              </a:rPr>
              <a:t>Column to sort by</a:t>
            </a:r>
          </a:p>
        </p:txBody>
      </p:sp>
      <p:cxnSp>
        <p:nvCxnSpPr>
          <p:cNvPr id="33" name="Straight Arrow Connector 32">
            <a:extLst>
              <a:ext uri="{FF2B5EF4-FFF2-40B4-BE49-F238E27FC236}">
                <a16:creationId xmlns:a16="http://schemas.microsoft.com/office/drawing/2014/main" id="{FA1DE121-1097-4D43-AFD4-512F73991378}"/>
              </a:ext>
            </a:extLst>
          </p:cNvPr>
          <p:cNvCxnSpPr/>
          <p:nvPr/>
        </p:nvCxnSpPr>
        <p:spPr>
          <a:xfrm>
            <a:off x="6096000" y="5578562"/>
            <a:ext cx="59066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4" name="TextBox 33">
            <a:extLst>
              <a:ext uri="{FF2B5EF4-FFF2-40B4-BE49-F238E27FC236}">
                <a16:creationId xmlns:a16="http://schemas.microsoft.com/office/drawing/2014/main" id="{1435C982-9774-4834-BA64-996E9F3F150A}"/>
              </a:ext>
            </a:extLst>
          </p:cNvPr>
          <p:cNvSpPr txBox="1"/>
          <p:nvPr/>
        </p:nvSpPr>
        <p:spPr>
          <a:xfrm>
            <a:off x="6859638" y="5363172"/>
            <a:ext cx="846707" cy="369332"/>
          </a:xfrm>
          <a:prstGeom prst="rect">
            <a:avLst/>
          </a:prstGeom>
          <a:noFill/>
        </p:spPr>
        <p:txBody>
          <a:bodyPr wrap="none" rtlCol="0">
            <a:spAutoFit/>
          </a:bodyPr>
          <a:lstStyle/>
          <a:p>
            <a:r>
              <a:rPr lang="en-US" dirty="0"/>
              <a:t>syntax</a:t>
            </a:r>
          </a:p>
        </p:txBody>
      </p:sp>
      <p:cxnSp>
        <p:nvCxnSpPr>
          <p:cNvPr id="47" name="Connector: Elbow 46">
            <a:extLst>
              <a:ext uri="{FF2B5EF4-FFF2-40B4-BE49-F238E27FC236}">
                <a16:creationId xmlns:a16="http://schemas.microsoft.com/office/drawing/2014/main" id="{CDBC9B51-A895-4FBC-9803-6D9F242EB7E7}"/>
              </a:ext>
            </a:extLst>
          </p:cNvPr>
          <p:cNvCxnSpPr>
            <a:cxnSpLocks/>
          </p:cNvCxnSpPr>
          <p:nvPr/>
        </p:nvCxnSpPr>
        <p:spPr>
          <a:xfrm rot="16200000" flipH="1">
            <a:off x="576397" y="5551536"/>
            <a:ext cx="667014" cy="386019"/>
          </a:xfrm>
          <a:prstGeom prst="bentConnector3">
            <a:avLst/>
          </a:prstGeom>
          <a:ln>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61B8C5FF-0165-4951-B03C-695E0D4498A1}"/>
              </a:ext>
            </a:extLst>
          </p:cNvPr>
          <p:cNvSpPr txBox="1"/>
          <p:nvPr/>
        </p:nvSpPr>
        <p:spPr>
          <a:xfrm>
            <a:off x="631536" y="5950341"/>
            <a:ext cx="1986915" cy="923330"/>
          </a:xfrm>
          <a:prstGeom prst="rect">
            <a:avLst/>
          </a:prstGeom>
          <a:noFill/>
        </p:spPr>
        <p:txBody>
          <a:bodyPr wrap="square" rtlCol="0">
            <a:spAutoFit/>
          </a:bodyPr>
          <a:lstStyle/>
          <a:p>
            <a:r>
              <a:rPr lang="en-US" b="0" i="0" dirty="0">
                <a:solidFill>
                  <a:schemeClr val="tx2">
                    <a:lumMod val="60000"/>
                    <a:lumOff val="40000"/>
                  </a:schemeClr>
                </a:solidFill>
                <a:effectLst/>
                <a:latin typeface="Verdana" panose="020B0604030504040204" pitchFamily="34" charset="0"/>
              </a:rPr>
              <a:t>Puts rows that are similar together</a:t>
            </a:r>
            <a:endParaRPr lang="en-US" dirty="0">
              <a:solidFill>
                <a:schemeClr val="tx2">
                  <a:lumMod val="60000"/>
                  <a:lumOff val="40000"/>
                </a:schemeClr>
              </a:solidFill>
            </a:endParaRPr>
          </a:p>
        </p:txBody>
      </p:sp>
      <p:sp>
        <p:nvSpPr>
          <p:cNvPr id="60" name="Footer Placeholder 5">
            <a:extLst>
              <a:ext uri="{FF2B5EF4-FFF2-40B4-BE49-F238E27FC236}">
                <a16:creationId xmlns:a16="http://schemas.microsoft.com/office/drawing/2014/main" id="{9B757196-460F-4A6F-B82A-71260E45F59A}"/>
              </a:ext>
            </a:extLst>
          </p:cNvPr>
          <p:cNvSpPr>
            <a:spLocks noGrp="1"/>
          </p:cNvSpPr>
          <p:nvPr>
            <p:ph type="ftr" sz="quarter" idx="11"/>
          </p:nvPr>
        </p:nvSpPr>
        <p:spPr>
          <a:xfrm>
            <a:off x="435868" y="6492875"/>
            <a:ext cx="11197991" cy="365125"/>
          </a:xfrm>
        </p:spPr>
        <p:txBody>
          <a:bodyPr/>
          <a:lstStyle/>
          <a:p>
            <a:pPr algn="r"/>
            <a:r>
              <a:rPr lang="en-US" dirty="0"/>
              <a:t>Vanessa Casillas (Graduate Fellow at QCL)</a:t>
            </a:r>
          </a:p>
        </p:txBody>
      </p:sp>
    </p:spTree>
    <p:extLst>
      <p:ext uri="{BB962C8B-B14F-4D97-AF65-F5344CB8AC3E}">
        <p14:creationId xmlns:p14="http://schemas.microsoft.com/office/powerpoint/2010/main" val="23644151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130944-7D39-0C4B-A75D-B21A4E32332A}"/>
              </a:ext>
            </a:extLst>
          </p:cNvPr>
          <p:cNvSpPr>
            <a:spLocks noGrp="1"/>
          </p:cNvSpPr>
          <p:nvPr>
            <p:ph type="title"/>
          </p:nvPr>
        </p:nvSpPr>
        <p:spPr>
          <a:xfrm>
            <a:off x="630936" y="495992"/>
            <a:ext cx="4195140" cy="5638831"/>
          </a:xfrm>
          <a:noFill/>
        </p:spPr>
        <p:txBody>
          <a:bodyPr anchor="ctr">
            <a:normAutofit/>
          </a:bodyPr>
          <a:lstStyle/>
          <a:p>
            <a:r>
              <a:rPr lang="en-US" sz="4800"/>
              <a:t>If you want to…</a:t>
            </a:r>
          </a:p>
        </p:txBody>
      </p:sp>
      <p:graphicFrame>
        <p:nvGraphicFramePr>
          <p:cNvPr id="362" name="Content Placeholder 2">
            <a:extLst>
              <a:ext uri="{FF2B5EF4-FFF2-40B4-BE49-F238E27FC236}">
                <a16:creationId xmlns:a16="http://schemas.microsoft.com/office/drawing/2014/main" id="{8B345A15-6E5E-4797-9224-796AE7A48B7B}"/>
              </a:ext>
            </a:extLst>
          </p:cNvPr>
          <p:cNvGraphicFramePr>
            <a:graphicFrameLocks noGrp="1"/>
          </p:cNvGraphicFramePr>
          <p:nvPr>
            <p:ph idx="1"/>
            <p:extLst>
              <p:ext uri="{D42A27DB-BD31-4B8C-83A1-F6EECF244321}">
                <p14:modId xmlns:p14="http://schemas.microsoft.com/office/powerpoint/2010/main" val="2419994434"/>
              </p:ext>
            </p:extLst>
          </p:nvPr>
        </p:nvGraphicFramePr>
        <p:xfrm>
          <a:off x="4915947" y="866585"/>
          <a:ext cx="6253722" cy="505617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Footer Placeholder 5">
            <a:extLst>
              <a:ext uri="{FF2B5EF4-FFF2-40B4-BE49-F238E27FC236}">
                <a16:creationId xmlns:a16="http://schemas.microsoft.com/office/drawing/2014/main" id="{D2A8A879-E5C1-445A-B4E6-3DFB3D4C5006}"/>
              </a:ext>
            </a:extLst>
          </p:cNvPr>
          <p:cNvSpPr>
            <a:spLocks noGrp="1"/>
          </p:cNvSpPr>
          <p:nvPr>
            <p:ph type="ftr" sz="quarter" idx="11"/>
          </p:nvPr>
        </p:nvSpPr>
        <p:spPr>
          <a:xfrm>
            <a:off x="435868" y="6492875"/>
            <a:ext cx="11197991" cy="365125"/>
          </a:xfrm>
        </p:spPr>
        <p:txBody>
          <a:bodyPr/>
          <a:lstStyle/>
          <a:p>
            <a:pPr algn="r"/>
            <a:r>
              <a:rPr lang="en-US" dirty="0"/>
              <a:t>Vanessa Casillas (Graduate Fellow at QCL)</a:t>
            </a:r>
          </a:p>
        </p:txBody>
      </p:sp>
    </p:spTree>
    <p:extLst>
      <p:ext uri="{BB962C8B-B14F-4D97-AF65-F5344CB8AC3E}">
        <p14:creationId xmlns:p14="http://schemas.microsoft.com/office/powerpoint/2010/main" val="2540140947"/>
      </p:ext>
    </p:extLst>
  </p:cSld>
  <p:clrMapOvr>
    <a:overrideClrMapping bg1="dk1" tx1="lt1" bg2="dk2" tx2="lt2" accent1="accent1" accent2="accent2" accent3="accent3" accent4="accent4" accent5="accent5" accent6="accent6" hlink="hlink" folHlink="folHlink"/>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609316A9-990D-4EC3-A671-70EE5C1493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9B0C6109-9159-49CA-AD7A-F9035539DB7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686F14F5-308C-4EB6-87AB-05DE9501B1A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BA032363-A188-47C5-9D59-9B788809DC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5">
              <a:extLst>
                <a:ext uri="{FF2B5EF4-FFF2-40B4-BE49-F238E27FC236}">
                  <a16:creationId xmlns:a16="http://schemas.microsoft.com/office/drawing/2014/main" id="{2C4077DF-6BB9-4069-AD28-6B1664EBB0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Isosceles Triangle 14">
              <a:extLst>
                <a:ext uri="{FF2B5EF4-FFF2-40B4-BE49-F238E27FC236}">
                  <a16:creationId xmlns:a16="http://schemas.microsoft.com/office/drawing/2014/main" id="{1D2B8B50-3419-41ED-9A9F-3CF9EEBBD3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7">
              <a:extLst>
                <a:ext uri="{FF2B5EF4-FFF2-40B4-BE49-F238E27FC236}">
                  <a16:creationId xmlns:a16="http://schemas.microsoft.com/office/drawing/2014/main" id="{5C640498-2E73-4FA2-BEB6-C3596A458C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8">
              <a:extLst>
                <a:ext uri="{FF2B5EF4-FFF2-40B4-BE49-F238E27FC236}">
                  <a16:creationId xmlns:a16="http://schemas.microsoft.com/office/drawing/2014/main" id="{3240EEFC-4112-4C39-A816-C815774F6D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9">
              <a:extLst>
                <a:ext uri="{FF2B5EF4-FFF2-40B4-BE49-F238E27FC236}">
                  <a16:creationId xmlns:a16="http://schemas.microsoft.com/office/drawing/2014/main" id="{ADF362B0-03EA-4800-9FAA-9F128587E4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0BA84559-2F4C-4795-9246-4C563F942D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FA77A1AA-CA47-4A91-A0A1-0A8CE31A98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2" name="Rectangle 21">
            <a:extLst>
              <a:ext uri="{FF2B5EF4-FFF2-40B4-BE49-F238E27FC236}">
                <a16:creationId xmlns:a16="http://schemas.microsoft.com/office/drawing/2014/main" id="{03E8462A-FEBA-4848-81CC-3F8DA3E47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2109F83F-40FE-4DB3-84CC-09FB3340D0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5" name="Straight Connector 24">
              <a:extLst>
                <a:ext uri="{FF2B5EF4-FFF2-40B4-BE49-F238E27FC236}">
                  <a16:creationId xmlns:a16="http://schemas.microsoft.com/office/drawing/2014/main" id="{1DE492D7-C3C3-48FF-80C8-37021EA0262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6" name="Rectangle 23">
              <a:extLst>
                <a:ext uri="{FF2B5EF4-FFF2-40B4-BE49-F238E27FC236}">
                  <a16:creationId xmlns:a16="http://schemas.microsoft.com/office/drawing/2014/main" id="{0B30FF97-2E9A-490A-AED2-90BA2E0EC1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5">
              <a:extLst>
                <a:ext uri="{FF2B5EF4-FFF2-40B4-BE49-F238E27FC236}">
                  <a16:creationId xmlns:a16="http://schemas.microsoft.com/office/drawing/2014/main" id="{B6D53C7D-A312-47B6-A66A-230A19CFAC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a:extLst>
                <a:ext uri="{FF2B5EF4-FFF2-40B4-BE49-F238E27FC236}">
                  <a16:creationId xmlns:a16="http://schemas.microsoft.com/office/drawing/2014/main" id="{9329D58C-0D2E-4A2B-AD6A-9CEE506784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7">
              <a:extLst>
                <a:ext uri="{FF2B5EF4-FFF2-40B4-BE49-F238E27FC236}">
                  <a16:creationId xmlns:a16="http://schemas.microsoft.com/office/drawing/2014/main" id="{9D446EDE-C690-4461-8BF2-7634808FC8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8">
              <a:extLst>
                <a:ext uri="{FF2B5EF4-FFF2-40B4-BE49-F238E27FC236}">
                  <a16:creationId xmlns:a16="http://schemas.microsoft.com/office/drawing/2014/main" id="{323F3D34-6531-4AD7-A8C6-195A090281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29">
              <a:extLst>
                <a:ext uri="{FF2B5EF4-FFF2-40B4-BE49-F238E27FC236}">
                  <a16:creationId xmlns:a16="http://schemas.microsoft.com/office/drawing/2014/main" id="{B9B0AE3F-2350-435F-A9B0-C310BF8763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Isosceles Triangle 31">
              <a:extLst>
                <a:ext uri="{FF2B5EF4-FFF2-40B4-BE49-F238E27FC236}">
                  <a16:creationId xmlns:a16="http://schemas.microsoft.com/office/drawing/2014/main" id="{4EFA655C-9E50-4C14-A89E-AD7B648E4E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Isosceles Triangle 32">
              <a:extLst>
                <a:ext uri="{FF2B5EF4-FFF2-40B4-BE49-F238E27FC236}">
                  <a16:creationId xmlns:a16="http://schemas.microsoft.com/office/drawing/2014/main" id="{3E843863-7D25-4C01-9A17-E817CB6D99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35" name="Rectangle 34">
            <a:extLst>
              <a:ext uri="{FF2B5EF4-FFF2-40B4-BE49-F238E27FC236}">
                <a16:creationId xmlns:a16="http://schemas.microsoft.com/office/drawing/2014/main" id="{7941F9B1-B01B-4A84-89D9-B169AEB4E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B6EE5B28-A149-45FF-A98E-4FB2183C0D62}"/>
              </a:ext>
            </a:extLst>
          </p:cNvPr>
          <p:cNvPicPr>
            <a:picLocks noGrp="1" noChangeAspect="1"/>
          </p:cNvPicPr>
          <p:nvPr>
            <p:ph idx="1"/>
          </p:nvPr>
        </p:nvPicPr>
        <p:blipFill>
          <a:blip r:embed="rId2"/>
          <a:stretch>
            <a:fillRect/>
          </a:stretch>
        </p:blipFill>
        <p:spPr>
          <a:xfrm>
            <a:off x="3254594" y="1131994"/>
            <a:ext cx="5684689" cy="4590386"/>
          </a:xfrm>
          <a:prstGeom prst="rect">
            <a:avLst/>
          </a:prstGeom>
        </p:spPr>
      </p:pic>
    </p:spTree>
    <p:extLst>
      <p:ext uri="{BB962C8B-B14F-4D97-AF65-F5344CB8AC3E}">
        <p14:creationId xmlns:p14="http://schemas.microsoft.com/office/powerpoint/2010/main" val="227912292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69ED95-4991-4B7D-A5ED-E50F60DB9B50}"/>
              </a:ext>
            </a:extLst>
          </p:cNvPr>
          <p:cNvSpPr>
            <a:spLocks noGrp="1"/>
          </p:cNvSpPr>
          <p:nvPr>
            <p:ph type="title"/>
          </p:nvPr>
        </p:nvSpPr>
        <p:spPr/>
        <p:txBody>
          <a:bodyPr>
            <a:normAutofit/>
          </a:bodyPr>
          <a:lstStyle/>
          <a:p>
            <a:r>
              <a:rPr lang="en-US"/>
              <a:t>Create Table</a:t>
            </a:r>
          </a:p>
        </p:txBody>
      </p:sp>
      <p:sp>
        <p:nvSpPr>
          <p:cNvPr id="3" name="Content Placeholder 2">
            <a:extLst>
              <a:ext uri="{FF2B5EF4-FFF2-40B4-BE49-F238E27FC236}">
                <a16:creationId xmlns:a16="http://schemas.microsoft.com/office/drawing/2014/main" id="{E00601EB-74CF-4F90-BF79-0AE717E86D4D}"/>
              </a:ext>
            </a:extLst>
          </p:cNvPr>
          <p:cNvSpPr>
            <a:spLocks noGrp="1"/>
          </p:cNvSpPr>
          <p:nvPr>
            <p:ph idx="1"/>
          </p:nvPr>
        </p:nvSpPr>
        <p:spPr/>
        <p:txBody>
          <a:bodyPr>
            <a:normAutofit/>
          </a:bodyPr>
          <a:lstStyle/>
          <a:p>
            <a:pPr marL="0" indent="0">
              <a:buNone/>
            </a:pPr>
            <a:r>
              <a:rPr lang="en-US" b="1" dirty="0">
                <a:solidFill>
                  <a:schemeClr val="accent5">
                    <a:lumMod val="75000"/>
                  </a:schemeClr>
                </a:solidFill>
              </a:rPr>
              <a:t>create</a:t>
            </a:r>
            <a:r>
              <a:rPr lang="en-US" dirty="0"/>
              <a:t> </a:t>
            </a:r>
            <a:r>
              <a:rPr lang="en-US" b="1" dirty="0">
                <a:solidFill>
                  <a:schemeClr val="accent5">
                    <a:lumMod val="75000"/>
                  </a:schemeClr>
                </a:solidFill>
              </a:rPr>
              <a:t>table</a:t>
            </a:r>
            <a:r>
              <a:rPr lang="en-US" dirty="0"/>
              <a:t> state_computer_data_2019(</a:t>
            </a:r>
            <a:br>
              <a:rPr lang="en-US" dirty="0"/>
            </a:br>
            <a:r>
              <a:rPr lang="en-US" dirty="0"/>
              <a:t>State </a:t>
            </a:r>
            <a:r>
              <a:rPr lang="en-US" b="1" dirty="0">
                <a:solidFill>
                  <a:schemeClr val="accent5">
                    <a:lumMod val="75000"/>
                  </a:schemeClr>
                </a:solidFill>
              </a:rPr>
              <a:t>Varchar</a:t>
            </a:r>
            <a:r>
              <a:rPr lang="en-US" dirty="0"/>
              <a:t> (</a:t>
            </a:r>
            <a:r>
              <a:rPr lang="en-US" dirty="0">
                <a:solidFill>
                  <a:srgbClr val="0070C0"/>
                </a:solidFill>
              </a:rPr>
              <a:t>20</a:t>
            </a:r>
            <a:r>
              <a:rPr lang="en-US" dirty="0"/>
              <a:t>), </a:t>
            </a:r>
            <a:br>
              <a:rPr lang="en-US" dirty="0"/>
            </a:br>
            <a:r>
              <a:rPr lang="en-US" dirty="0" err="1"/>
              <a:t>Housing_Persons_per_Household</a:t>
            </a:r>
            <a:r>
              <a:rPr lang="en-US" dirty="0"/>
              <a:t> </a:t>
            </a:r>
            <a:r>
              <a:rPr lang="en-US" b="1" dirty="0">
                <a:solidFill>
                  <a:schemeClr val="accent5">
                    <a:lumMod val="75000"/>
                  </a:schemeClr>
                </a:solidFill>
              </a:rPr>
              <a:t>Float</a:t>
            </a:r>
            <a:r>
              <a:rPr lang="en-US" dirty="0"/>
              <a:t>, </a:t>
            </a:r>
            <a:br>
              <a:rPr lang="en-US" dirty="0"/>
            </a:br>
            <a:r>
              <a:rPr lang="en-US" dirty="0" err="1"/>
              <a:t>Housing_Households_with_a_computer</a:t>
            </a:r>
            <a:r>
              <a:rPr lang="en-US" dirty="0"/>
              <a:t> </a:t>
            </a:r>
            <a:r>
              <a:rPr lang="en-US" b="1" dirty="0">
                <a:solidFill>
                  <a:schemeClr val="accent5">
                    <a:lumMod val="75000"/>
                  </a:schemeClr>
                </a:solidFill>
              </a:rPr>
              <a:t>Float</a:t>
            </a:r>
            <a:r>
              <a:rPr lang="en-US" dirty="0"/>
              <a:t>, </a:t>
            </a:r>
            <a:br>
              <a:rPr lang="en-US" dirty="0"/>
            </a:br>
            <a:r>
              <a:rPr lang="en-US" dirty="0" err="1"/>
              <a:t>Housing_Households_with_a_Internet</a:t>
            </a:r>
            <a:r>
              <a:rPr lang="en-US" dirty="0"/>
              <a:t> </a:t>
            </a:r>
            <a:r>
              <a:rPr lang="en-US" b="1" dirty="0">
                <a:solidFill>
                  <a:schemeClr val="accent5">
                    <a:lumMod val="75000"/>
                  </a:schemeClr>
                </a:solidFill>
              </a:rPr>
              <a:t>Float</a:t>
            </a:r>
            <a:br>
              <a:rPr lang="en-US" b="1" dirty="0"/>
            </a:br>
            <a:r>
              <a:rPr lang="en-US" dirty="0"/>
              <a:t>)</a:t>
            </a:r>
            <a:r>
              <a:rPr lang="en-US" dirty="0">
                <a:solidFill>
                  <a:srgbClr val="FF0000"/>
                </a:solidFill>
              </a:rPr>
              <a:t>;</a:t>
            </a:r>
          </a:p>
          <a:p>
            <a:pPr>
              <a:lnSpc>
                <a:spcPct val="90000"/>
              </a:lnSpc>
            </a:pPr>
            <a:endParaRPr lang="en-US" dirty="0"/>
          </a:p>
        </p:txBody>
      </p:sp>
      <p:sp>
        <p:nvSpPr>
          <p:cNvPr id="10" name="Footer Placeholder 5">
            <a:extLst>
              <a:ext uri="{FF2B5EF4-FFF2-40B4-BE49-F238E27FC236}">
                <a16:creationId xmlns:a16="http://schemas.microsoft.com/office/drawing/2014/main" id="{58FBD0BF-7DA3-4264-A72A-81E944946809}"/>
              </a:ext>
            </a:extLst>
          </p:cNvPr>
          <p:cNvSpPr>
            <a:spLocks noGrp="1"/>
          </p:cNvSpPr>
          <p:nvPr>
            <p:ph type="ftr" sz="quarter" idx="11"/>
          </p:nvPr>
        </p:nvSpPr>
        <p:spPr>
          <a:xfrm>
            <a:off x="435868" y="6492875"/>
            <a:ext cx="11197991" cy="365125"/>
          </a:xfrm>
        </p:spPr>
        <p:txBody>
          <a:bodyPr/>
          <a:lstStyle/>
          <a:p>
            <a:pPr algn="r"/>
            <a:r>
              <a:rPr lang="en-US" dirty="0"/>
              <a:t>Vanessa Casillas (Graduate Fellow at QCL)</a:t>
            </a:r>
          </a:p>
        </p:txBody>
      </p:sp>
    </p:spTree>
    <p:extLst>
      <p:ext uri="{BB962C8B-B14F-4D97-AF65-F5344CB8AC3E}">
        <p14:creationId xmlns:p14="http://schemas.microsoft.com/office/powerpoint/2010/main" val="139764616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6D35BD-15FF-46ED-AC66-59EFFF9FE490}"/>
              </a:ext>
            </a:extLst>
          </p:cNvPr>
          <p:cNvSpPr>
            <a:spLocks noGrp="1"/>
          </p:cNvSpPr>
          <p:nvPr>
            <p:ph type="title"/>
          </p:nvPr>
        </p:nvSpPr>
        <p:spPr/>
        <p:txBody>
          <a:bodyPr/>
          <a:lstStyle/>
          <a:p>
            <a:r>
              <a:rPr lang="en-US" dirty="0"/>
              <a:t>Detailed view</a:t>
            </a:r>
          </a:p>
        </p:txBody>
      </p:sp>
      <p:sp>
        <p:nvSpPr>
          <p:cNvPr id="3" name="Content Placeholder 2">
            <a:extLst>
              <a:ext uri="{FF2B5EF4-FFF2-40B4-BE49-F238E27FC236}">
                <a16:creationId xmlns:a16="http://schemas.microsoft.com/office/drawing/2014/main" id="{A5F14D41-9C8C-47CB-8438-8ABBF58B22B3}"/>
              </a:ext>
            </a:extLst>
          </p:cNvPr>
          <p:cNvSpPr>
            <a:spLocks noGrp="1"/>
          </p:cNvSpPr>
          <p:nvPr>
            <p:ph idx="1"/>
          </p:nvPr>
        </p:nvSpPr>
        <p:spPr/>
        <p:txBody>
          <a:bodyPr/>
          <a:lstStyle/>
          <a:p>
            <a:endParaRPr lang="en-US" b="1" dirty="0"/>
          </a:p>
          <a:p>
            <a:endParaRPr lang="en-US" b="1" dirty="0"/>
          </a:p>
          <a:p>
            <a:endParaRPr lang="en-US" b="1" dirty="0"/>
          </a:p>
          <a:p>
            <a:endParaRPr lang="en-US" b="1" dirty="0"/>
          </a:p>
          <a:p>
            <a:pPr marL="0" indent="0">
              <a:buNone/>
            </a:pPr>
            <a:r>
              <a:rPr lang="en-US" b="1" dirty="0">
                <a:solidFill>
                  <a:srgbClr val="00B0F0"/>
                </a:solidFill>
              </a:rPr>
              <a:t>create</a:t>
            </a:r>
            <a:r>
              <a:rPr lang="en-US" dirty="0">
                <a:solidFill>
                  <a:srgbClr val="00B0F0"/>
                </a:solidFill>
              </a:rPr>
              <a:t> </a:t>
            </a:r>
            <a:r>
              <a:rPr lang="en-US" b="1" dirty="0">
                <a:solidFill>
                  <a:srgbClr val="00B0F0"/>
                </a:solidFill>
              </a:rPr>
              <a:t>table</a:t>
            </a:r>
            <a:r>
              <a:rPr lang="en-US" dirty="0">
                <a:solidFill>
                  <a:srgbClr val="00B0F0"/>
                </a:solidFill>
              </a:rPr>
              <a:t> </a:t>
            </a:r>
            <a:r>
              <a:rPr lang="en-US" dirty="0">
                <a:solidFill>
                  <a:srgbClr val="7030A0"/>
                </a:solidFill>
              </a:rPr>
              <a:t>state_computer_data_2019 </a:t>
            </a:r>
            <a:r>
              <a:rPr lang="en-US" dirty="0"/>
              <a:t>(</a:t>
            </a:r>
            <a:br>
              <a:rPr lang="en-US" dirty="0"/>
            </a:br>
            <a:r>
              <a:rPr lang="en-US" dirty="0">
                <a:solidFill>
                  <a:srgbClr val="92D050"/>
                </a:solidFill>
              </a:rPr>
              <a:t>State</a:t>
            </a:r>
            <a:r>
              <a:rPr lang="en-US" dirty="0"/>
              <a:t> </a:t>
            </a:r>
            <a:r>
              <a:rPr lang="en-US" b="1" dirty="0">
                <a:solidFill>
                  <a:schemeClr val="accent6"/>
                </a:solidFill>
              </a:rPr>
              <a:t>varchar</a:t>
            </a:r>
            <a:r>
              <a:rPr lang="en-US" dirty="0"/>
              <a:t> </a:t>
            </a:r>
            <a:r>
              <a:rPr lang="en-US" dirty="0">
                <a:solidFill>
                  <a:schemeClr val="accent6"/>
                </a:solidFill>
              </a:rPr>
              <a:t>(20)</a:t>
            </a:r>
            <a:r>
              <a:rPr lang="en-US" dirty="0"/>
              <a:t>, </a:t>
            </a:r>
            <a:br>
              <a:rPr lang="en-US" dirty="0"/>
            </a:br>
            <a:r>
              <a:rPr lang="en-US" dirty="0" err="1">
                <a:solidFill>
                  <a:srgbClr val="92D050"/>
                </a:solidFill>
              </a:rPr>
              <a:t>Housing_Persons_per_Household</a:t>
            </a:r>
            <a:r>
              <a:rPr lang="en-US" dirty="0">
                <a:solidFill>
                  <a:srgbClr val="92D050"/>
                </a:solidFill>
              </a:rPr>
              <a:t> </a:t>
            </a:r>
            <a:r>
              <a:rPr lang="en-US" b="1" dirty="0">
                <a:solidFill>
                  <a:schemeClr val="accent6"/>
                </a:solidFill>
              </a:rPr>
              <a:t>float</a:t>
            </a:r>
            <a:r>
              <a:rPr lang="en-US" dirty="0"/>
              <a:t>, </a:t>
            </a:r>
            <a:br>
              <a:rPr lang="en-US" dirty="0"/>
            </a:br>
            <a:r>
              <a:rPr lang="en-US" dirty="0" err="1">
                <a:solidFill>
                  <a:srgbClr val="92D050"/>
                </a:solidFill>
              </a:rPr>
              <a:t>Housing_Households_with_a_computer</a:t>
            </a:r>
            <a:r>
              <a:rPr lang="en-US" dirty="0">
                <a:solidFill>
                  <a:srgbClr val="92D050"/>
                </a:solidFill>
              </a:rPr>
              <a:t> </a:t>
            </a:r>
            <a:r>
              <a:rPr lang="en-US" b="1" dirty="0">
                <a:solidFill>
                  <a:schemeClr val="accent6"/>
                </a:solidFill>
              </a:rPr>
              <a:t>float</a:t>
            </a:r>
            <a:r>
              <a:rPr lang="en-US" dirty="0"/>
              <a:t>, </a:t>
            </a:r>
            <a:br>
              <a:rPr lang="en-US" dirty="0"/>
            </a:br>
            <a:r>
              <a:rPr lang="en-US" dirty="0" err="1">
                <a:solidFill>
                  <a:srgbClr val="92D050"/>
                </a:solidFill>
              </a:rPr>
              <a:t>Housing_Households_with_a_Internet</a:t>
            </a:r>
            <a:r>
              <a:rPr lang="en-US" dirty="0">
                <a:solidFill>
                  <a:srgbClr val="92D050"/>
                </a:solidFill>
              </a:rPr>
              <a:t> </a:t>
            </a:r>
            <a:r>
              <a:rPr lang="en-US" b="1" dirty="0">
                <a:solidFill>
                  <a:schemeClr val="accent6"/>
                </a:solidFill>
              </a:rPr>
              <a:t>float</a:t>
            </a:r>
            <a:br>
              <a:rPr lang="en-US" b="1" dirty="0"/>
            </a:br>
            <a:r>
              <a:rPr lang="en-US" dirty="0"/>
              <a:t>);</a:t>
            </a:r>
          </a:p>
          <a:p>
            <a:endParaRPr lang="en-US" dirty="0"/>
          </a:p>
        </p:txBody>
      </p:sp>
      <p:sp>
        <p:nvSpPr>
          <p:cNvPr id="5" name="TextBox 4">
            <a:extLst>
              <a:ext uri="{FF2B5EF4-FFF2-40B4-BE49-F238E27FC236}">
                <a16:creationId xmlns:a16="http://schemas.microsoft.com/office/drawing/2014/main" id="{E48389BC-701C-4332-891B-2508F39A2FBD}"/>
              </a:ext>
            </a:extLst>
          </p:cNvPr>
          <p:cNvSpPr txBox="1"/>
          <p:nvPr/>
        </p:nvSpPr>
        <p:spPr>
          <a:xfrm>
            <a:off x="677334" y="1168332"/>
            <a:ext cx="6096946" cy="1754326"/>
          </a:xfrm>
          <a:prstGeom prst="rect">
            <a:avLst/>
          </a:prstGeom>
          <a:noFill/>
        </p:spPr>
        <p:txBody>
          <a:bodyPr wrap="square">
            <a:spAutoFit/>
          </a:bodyPr>
          <a:lstStyle/>
          <a:p>
            <a:r>
              <a:rPr lang="en-US" b="0" i="0" dirty="0">
                <a:solidFill>
                  <a:srgbClr val="0000CD"/>
                </a:solidFill>
                <a:effectLst/>
                <a:latin typeface="Consolas" panose="020B0609020204030204" pitchFamily="49" charset="0"/>
              </a:rPr>
              <a:t>CREATE</a:t>
            </a:r>
            <a:r>
              <a:rPr lang="en-US" b="0" i="0" dirty="0">
                <a:solidFill>
                  <a:srgbClr val="000000"/>
                </a:solidFill>
                <a:effectLst/>
                <a:latin typeface="Consolas" panose="020B0609020204030204" pitchFamily="49" charset="0"/>
              </a:rPr>
              <a:t> </a:t>
            </a:r>
            <a:r>
              <a:rPr lang="en-US" b="0" i="0" dirty="0">
                <a:solidFill>
                  <a:srgbClr val="0000CD"/>
                </a:solidFill>
                <a:effectLst/>
                <a:latin typeface="Consolas" panose="020B0609020204030204" pitchFamily="49" charset="0"/>
              </a:rPr>
              <a:t>TABLE</a:t>
            </a:r>
            <a:r>
              <a:rPr lang="en-US" b="0" i="0" dirty="0">
                <a:solidFill>
                  <a:srgbClr val="000000"/>
                </a:solidFill>
                <a:effectLst/>
                <a:latin typeface="Consolas" panose="020B0609020204030204" pitchFamily="49" charset="0"/>
              </a:rPr>
              <a:t> </a:t>
            </a:r>
            <a:r>
              <a:rPr lang="en-US" b="0" i="1" dirty="0" err="1">
                <a:solidFill>
                  <a:srgbClr val="000000"/>
                </a:solidFill>
                <a:effectLst/>
                <a:latin typeface="Consolas" panose="020B0609020204030204" pitchFamily="49" charset="0"/>
              </a:rPr>
              <a:t>table_name</a:t>
            </a:r>
            <a:r>
              <a:rPr lang="en-US" b="0" i="1" dirty="0">
                <a:solidFill>
                  <a:srgbClr val="000000"/>
                </a:solidFill>
                <a:effectLst/>
                <a:latin typeface="Consolas" panose="020B0609020204030204" pitchFamily="49" charset="0"/>
              </a:rPr>
              <a:t> </a:t>
            </a:r>
            <a:r>
              <a:rPr lang="en-US" b="0" i="0" dirty="0">
                <a:solidFill>
                  <a:srgbClr val="000000"/>
                </a:solidFill>
                <a:effectLst/>
                <a:latin typeface="Consolas" panose="020B0609020204030204" pitchFamily="49" charset="0"/>
              </a:rPr>
              <a:t>(</a:t>
            </a:r>
            <a:br>
              <a:rPr lang="en-US" dirty="0"/>
            </a:br>
            <a:r>
              <a:rPr lang="en-US" b="0" i="1" dirty="0">
                <a:solidFill>
                  <a:srgbClr val="000000"/>
                </a:solidFill>
                <a:effectLst/>
                <a:latin typeface="Consolas" panose="020B0609020204030204" pitchFamily="49" charset="0"/>
              </a:rPr>
              <a:t>    column1 datatype</a:t>
            </a:r>
            <a:r>
              <a:rPr lang="en-US" b="0" i="0" dirty="0">
                <a:solidFill>
                  <a:srgbClr val="000000"/>
                </a:solidFill>
                <a:effectLst/>
                <a:latin typeface="Consolas" panose="020B0609020204030204" pitchFamily="49" charset="0"/>
              </a:rPr>
              <a:t>,</a:t>
            </a:r>
            <a:br>
              <a:rPr lang="en-US" dirty="0"/>
            </a:br>
            <a:r>
              <a:rPr lang="en-US" b="0" i="1" dirty="0">
                <a:solidFill>
                  <a:srgbClr val="000000"/>
                </a:solidFill>
                <a:effectLst/>
                <a:latin typeface="Consolas" panose="020B0609020204030204" pitchFamily="49" charset="0"/>
              </a:rPr>
              <a:t>    column2 datatype</a:t>
            </a:r>
            <a:r>
              <a:rPr lang="en-US" b="0" i="0" dirty="0">
                <a:solidFill>
                  <a:srgbClr val="000000"/>
                </a:solidFill>
                <a:effectLst/>
                <a:latin typeface="Consolas" panose="020B0609020204030204" pitchFamily="49" charset="0"/>
              </a:rPr>
              <a:t>,</a:t>
            </a:r>
            <a:br>
              <a:rPr lang="en-US" dirty="0"/>
            </a:br>
            <a:r>
              <a:rPr lang="en-US" b="0" i="1" dirty="0">
                <a:solidFill>
                  <a:srgbClr val="000000"/>
                </a:solidFill>
                <a:effectLst/>
                <a:latin typeface="Consolas" panose="020B0609020204030204" pitchFamily="49" charset="0"/>
              </a:rPr>
              <a:t>    column3 datatype</a:t>
            </a:r>
            <a:r>
              <a:rPr lang="en-US" b="0" i="0" dirty="0">
                <a:solidFill>
                  <a:srgbClr val="000000"/>
                </a:solidFill>
                <a:effectLst/>
                <a:latin typeface="Consolas" panose="020B0609020204030204" pitchFamily="49" charset="0"/>
              </a:rPr>
              <a:t>,</a:t>
            </a:r>
            <a:br>
              <a:rPr lang="en-US" dirty="0"/>
            </a:br>
            <a:r>
              <a:rPr lang="en-US" b="0" i="0" dirty="0">
                <a:solidFill>
                  <a:srgbClr val="000000"/>
                </a:solidFill>
                <a:effectLst/>
                <a:latin typeface="Consolas" panose="020B0609020204030204" pitchFamily="49" charset="0"/>
              </a:rPr>
              <a:t>   ....</a:t>
            </a:r>
            <a:br>
              <a:rPr lang="en-US" dirty="0"/>
            </a:br>
            <a:r>
              <a:rPr lang="en-US" b="0" i="0" dirty="0">
                <a:solidFill>
                  <a:srgbClr val="000000"/>
                </a:solidFill>
                <a:effectLst/>
                <a:latin typeface="Consolas" panose="020B0609020204030204" pitchFamily="49" charset="0"/>
              </a:rPr>
              <a:t>);</a:t>
            </a:r>
            <a:endParaRPr lang="en-US" dirty="0"/>
          </a:p>
        </p:txBody>
      </p:sp>
      <p:cxnSp>
        <p:nvCxnSpPr>
          <p:cNvPr id="8" name="Straight Arrow Connector 7">
            <a:extLst>
              <a:ext uri="{FF2B5EF4-FFF2-40B4-BE49-F238E27FC236}">
                <a16:creationId xmlns:a16="http://schemas.microsoft.com/office/drawing/2014/main" id="{5519C7E4-F498-46D3-8A6C-8035CE0E8D02}"/>
              </a:ext>
            </a:extLst>
          </p:cNvPr>
          <p:cNvCxnSpPr/>
          <p:nvPr/>
        </p:nvCxnSpPr>
        <p:spPr>
          <a:xfrm>
            <a:off x="1021643" y="5352523"/>
            <a:ext cx="59066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9" name="TextBox 8">
            <a:extLst>
              <a:ext uri="{FF2B5EF4-FFF2-40B4-BE49-F238E27FC236}">
                <a16:creationId xmlns:a16="http://schemas.microsoft.com/office/drawing/2014/main" id="{0E0AB8F5-BCE5-4E7A-8264-33C4B441E658}"/>
              </a:ext>
            </a:extLst>
          </p:cNvPr>
          <p:cNvSpPr txBox="1"/>
          <p:nvPr/>
        </p:nvSpPr>
        <p:spPr>
          <a:xfrm>
            <a:off x="1619941" y="5167857"/>
            <a:ext cx="846707" cy="369332"/>
          </a:xfrm>
          <a:prstGeom prst="rect">
            <a:avLst/>
          </a:prstGeom>
          <a:noFill/>
        </p:spPr>
        <p:txBody>
          <a:bodyPr wrap="none" rtlCol="0">
            <a:spAutoFit/>
          </a:bodyPr>
          <a:lstStyle/>
          <a:p>
            <a:r>
              <a:rPr lang="en-US" dirty="0"/>
              <a:t>syntax</a:t>
            </a:r>
          </a:p>
        </p:txBody>
      </p:sp>
      <p:cxnSp>
        <p:nvCxnSpPr>
          <p:cNvPr id="25" name="Straight Arrow Connector 24">
            <a:extLst>
              <a:ext uri="{FF2B5EF4-FFF2-40B4-BE49-F238E27FC236}">
                <a16:creationId xmlns:a16="http://schemas.microsoft.com/office/drawing/2014/main" id="{133B221A-C112-4442-BD60-A119E821EF6B}"/>
              </a:ext>
            </a:extLst>
          </p:cNvPr>
          <p:cNvCxnSpPr>
            <a:cxnSpLocks/>
          </p:cNvCxnSpPr>
          <p:nvPr/>
        </p:nvCxnSpPr>
        <p:spPr>
          <a:xfrm flipH="1" flipV="1">
            <a:off x="431471" y="4041570"/>
            <a:ext cx="245863" cy="4050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348FC13D-D9C4-4233-BBF4-D36482914DB6}"/>
              </a:ext>
            </a:extLst>
          </p:cNvPr>
          <p:cNvSpPr txBox="1"/>
          <p:nvPr/>
        </p:nvSpPr>
        <p:spPr>
          <a:xfrm rot="18284076">
            <a:off x="-202101" y="3691113"/>
            <a:ext cx="1133202" cy="369332"/>
          </a:xfrm>
          <a:prstGeom prst="rect">
            <a:avLst/>
          </a:prstGeom>
          <a:noFill/>
        </p:spPr>
        <p:txBody>
          <a:bodyPr wrap="square" rtlCol="0">
            <a:spAutoFit/>
          </a:bodyPr>
          <a:lstStyle/>
          <a:p>
            <a:r>
              <a:rPr lang="en-US" dirty="0">
                <a:solidFill>
                  <a:srgbClr val="92D050"/>
                </a:solidFill>
              </a:rPr>
              <a:t>Columns</a:t>
            </a:r>
          </a:p>
        </p:txBody>
      </p:sp>
      <p:cxnSp>
        <p:nvCxnSpPr>
          <p:cNvPr id="28" name="Straight Arrow Connector 27">
            <a:extLst>
              <a:ext uri="{FF2B5EF4-FFF2-40B4-BE49-F238E27FC236}">
                <a16:creationId xmlns:a16="http://schemas.microsoft.com/office/drawing/2014/main" id="{CAF3B14D-8B6D-454E-9B6D-F9ED918025C5}"/>
              </a:ext>
            </a:extLst>
          </p:cNvPr>
          <p:cNvCxnSpPr/>
          <p:nvPr/>
        </p:nvCxnSpPr>
        <p:spPr>
          <a:xfrm flipV="1">
            <a:off x="1382856" y="3392384"/>
            <a:ext cx="0" cy="292925"/>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8E7B934F-7A9D-4089-8141-E9C4A1D0E75A}"/>
              </a:ext>
            </a:extLst>
          </p:cNvPr>
          <p:cNvSpPr txBox="1"/>
          <p:nvPr/>
        </p:nvSpPr>
        <p:spPr>
          <a:xfrm>
            <a:off x="513869" y="3055326"/>
            <a:ext cx="1952779" cy="369332"/>
          </a:xfrm>
          <a:prstGeom prst="rect">
            <a:avLst/>
          </a:prstGeom>
          <a:noFill/>
        </p:spPr>
        <p:txBody>
          <a:bodyPr wrap="none" rtlCol="0">
            <a:spAutoFit/>
          </a:bodyPr>
          <a:lstStyle/>
          <a:p>
            <a:r>
              <a:rPr lang="en-US" dirty="0">
                <a:solidFill>
                  <a:srgbClr val="00B0F0"/>
                </a:solidFill>
              </a:rPr>
              <a:t>create new table</a:t>
            </a:r>
          </a:p>
        </p:txBody>
      </p:sp>
      <p:cxnSp>
        <p:nvCxnSpPr>
          <p:cNvPr id="31" name="Straight Arrow Connector 30">
            <a:extLst>
              <a:ext uri="{FF2B5EF4-FFF2-40B4-BE49-F238E27FC236}">
                <a16:creationId xmlns:a16="http://schemas.microsoft.com/office/drawing/2014/main" id="{AFF89369-86F1-4D73-BF80-76E0F09D1996}"/>
              </a:ext>
            </a:extLst>
          </p:cNvPr>
          <p:cNvCxnSpPr/>
          <p:nvPr/>
        </p:nvCxnSpPr>
        <p:spPr>
          <a:xfrm flipV="1">
            <a:off x="3606140" y="3344541"/>
            <a:ext cx="0" cy="368780"/>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879ABF1F-39ED-4855-AAF1-33544EC2E8DA}"/>
              </a:ext>
            </a:extLst>
          </p:cNvPr>
          <p:cNvSpPr txBox="1"/>
          <p:nvPr/>
        </p:nvSpPr>
        <p:spPr>
          <a:xfrm>
            <a:off x="2546678" y="2955312"/>
            <a:ext cx="2151551" cy="369332"/>
          </a:xfrm>
          <a:prstGeom prst="rect">
            <a:avLst/>
          </a:prstGeom>
          <a:noFill/>
          <a:ln>
            <a:noFill/>
          </a:ln>
        </p:spPr>
        <p:txBody>
          <a:bodyPr wrap="none" rtlCol="0">
            <a:spAutoFit/>
          </a:bodyPr>
          <a:lstStyle/>
          <a:p>
            <a:r>
              <a:rPr lang="en-US" dirty="0">
                <a:solidFill>
                  <a:srgbClr val="7030A0"/>
                </a:solidFill>
              </a:rPr>
              <a:t>Name to give table</a:t>
            </a:r>
          </a:p>
        </p:txBody>
      </p:sp>
      <p:cxnSp>
        <p:nvCxnSpPr>
          <p:cNvPr id="35" name="Straight Arrow Connector 34">
            <a:extLst>
              <a:ext uri="{FF2B5EF4-FFF2-40B4-BE49-F238E27FC236}">
                <a16:creationId xmlns:a16="http://schemas.microsoft.com/office/drawing/2014/main" id="{1E21A909-E89E-4F6B-8C0E-B42E506E8404}"/>
              </a:ext>
            </a:extLst>
          </p:cNvPr>
          <p:cNvCxnSpPr>
            <a:cxnSpLocks/>
          </p:cNvCxnSpPr>
          <p:nvPr/>
        </p:nvCxnSpPr>
        <p:spPr>
          <a:xfrm flipV="1">
            <a:off x="4794278" y="4250854"/>
            <a:ext cx="864361" cy="434736"/>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37" name="TextBox 36">
            <a:extLst>
              <a:ext uri="{FF2B5EF4-FFF2-40B4-BE49-F238E27FC236}">
                <a16:creationId xmlns:a16="http://schemas.microsoft.com/office/drawing/2014/main" id="{9B6BCAE6-32CD-4FC1-AC53-AEC0A657F63B}"/>
              </a:ext>
            </a:extLst>
          </p:cNvPr>
          <p:cNvSpPr txBox="1"/>
          <p:nvPr/>
        </p:nvSpPr>
        <p:spPr>
          <a:xfrm>
            <a:off x="5626394" y="3982819"/>
            <a:ext cx="1120820" cy="369332"/>
          </a:xfrm>
          <a:prstGeom prst="rect">
            <a:avLst/>
          </a:prstGeom>
          <a:noFill/>
        </p:spPr>
        <p:txBody>
          <a:bodyPr wrap="none" rtlCol="0">
            <a:spAutoFit/>
          </a:bodyPr>
          <a:lstStyle/>
          <a:p>
            <a:r>
              <a:rPr lang="en-US" dirty="0">
                <a:solidFill>
                  <a:schemeClr val="accent6"/>
                </a:solidFill>
              </a:rPr>
              <a:t>Datatype</a:t>
            </a:r>
          </a:p>
        </p:txBody>
      </p:sp>
      <p:sp>
        <p:nvSpPr>
          <p:cNvPr id="44" name="Footer Placeholder 5">
            <a:extLst>
              <a:ext uri="{FF2B5EF4-FFF2-40B4-BE49-F238E27FC236}">
                <a16:creationId xmlns:a16="http://schemas.microsoft.com/office/drawing/2014/main" id="{ED88EC39-7EC1-49E4-A241-5A0A6EA61EEA}"/>
              </a:ext>
            </a:extLst>
          </p:cNvPr>
          <p:cNvSpPr>
            <a:spLocks noGrp="1"/>
          </p:cNvSpPr>
          <p:nvPr>
            <p:ph type="ftr" sz="quarter" idx="11"/>
          </p:nvPr>
        </p:nvSpPr>
        <p:spPr>
          <a:xfrm>
            <a:off x="435868" y="6492875"/>
            <a:ext cx="11197991" cy="365125"/>
          </a:xfrm>
        </p:spPr>
        <p:txBody>
          <a:bodyPr/>
          <a:lstStyle/>
          <a:p>
            <a:pPr algn="r"/>
            <a:r>
              <a:rPr lang="en-US" dirty="0"/>
              <a:t>Vanessa Casillas (Graduate Fellow at QCL)</a:t>
            </a:r>
          </a:p>
        </p:txBody>
      </p:sp>
    </p:spTree>
    <p:extLst>
      <p:ext uri="{BB962C8B-B14F-4D97-AF65-F5344CB8AC3E}">
        <p14:creationId xmlns:p14="http://schemas.microsoft.com/office/powerpoint/2010/main" val="45052159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609316A9-990D-4EC3-A671-70EE5C1493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0" name="Straight Connector 9">
              <a:extLst>
                <a:ext uri="{FF2B5EF4-FFF2-40B4-BE49-F238E27FC236}">
                  <a16:creationId xmlns:a16="http://schemas.microsoft.com/office/drawing/2014/main" id="{9B0C6109-9159-49CA-AD7A-F9035539DB7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686F14F5-308C-4EB6-87AB-05DE9501B1A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a:extLst>
                <a:ext uri="{FF2B5EF4-FFF2-40B4-BE49-F238E27FC236}">
                  <a16:creationId xmlns:a16="http://schemas.microsoft.com/office/drawing/2014/main" id="{BA032363-A188-47C5-9D59-9B788809DC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a:extLst>
                <a:ext uri="{FF2B5EF4-FFF2-40B4-BE49-F238E27FC236}">
                  <a16:creationId xmlns:a16="http://schemas.microsoft.com/office/drawing/2014/main" id="{2C4077DF-6BB9-4069-AD28-6B1664EBB0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id="{1D2B8B50-3419-41ED-9A9F-3CF9EEBBD3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a:extLst>
                <a:ext uri="{FF2B5EF4-FFF2-40B4-BE49-F238E27FC236}">
                  <a16:creationId xmlns:a16="http://schemas.microsoft.com/office/drawing/2014/main" id="{5C640498-2E73-4FA2-BEB6-C3596A458C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a:extLst>
                <a:ext uri="{FF2B5EF4-FFF2-40B4-BE49-F238E27FC236}">
                  <a16:creationId xmlns:a16="http://schemas.microsoft.com/office/drawing/2014/main" id="{3240EEFC-4112-4C39-A816-C815774F6D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a:extLst>
                <a:ext uri="{FF2B5EF4-FFF2-40B4-BE49-F238E27FC236}">
                  <a16:creationId xmlns:a16="http://schemas.microsoft.com/office/drawing/2014/main" id="{ADF362B0-03EA-4800-9FAA-9F128587E4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id="{0BA84559-2F4C-4795-9246-4C563F942D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FA77A1AA-CA47-4A91-A0A1-0A8CE31A98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1" name="Rectangle 20">
            <a:extLst>
              <a:ext uri="{FF2B5EF4-FFF2-40B4-BE49-F238E27FC236}">
                <a16:creationId xmlns:a16="http://schemas.microsoft.com/office/drawing/2014/main" id="{03E8462A-FEBA-4848-81CC-3F8DA3E47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a:extLst>
              <a:ext uri="{FF2B5EF4-FFF2-40B4-BE49-F238E27FC236}">
                <a16:creationId xmlns:a16="http://schemas.microsoft.com/office/drawing/2014/main" id="{2109F83F-40FE-4DB3-84CC-09FB3340D0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4" name="Straight Connector 23">
              <a:extLst>
                <a:ext uri="{FF2B5EF4-FFF2-40B4-BE49-F238E27FC236}">
                  <a16:creationId xmlns:a16="http://schemas.microsoft.com/office/drawing/2014/main" id="{1DE492D7-C3C3-48FF-80C8-37021EA0262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5" name="Rectangle 23">
              <a:extLst>
                <a:ext uri="{FF2B5EF4-FFF2-40B4-BE49-F238E27FC236}">
                  <a16:creationId xmlns:a16="http://schemas.microsoft.com/office/drawing/2014/main" id="{0B30FF97-2E9A-490A-AED2-90BA2E0EC1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id="{B6D53C7D-A312-47B6-A66A-230A19CFAC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a:extLst>
                <a:ext uri="{FF2B5EF4-FFF2-40B4-BE49-F238E27FC236}">
                  <a16:creationId xmlns:a16="http://schemas.microsoft.com/office/drawing/2014/main" id="{9329D58C-0D2E-4A2B-AD6A-9CEE506784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a:extLst>
                <a:ext uri="{FF2B5EF4-FFF2-40B4-BE49-F238E27FC236}">
                  <a16:creationId xmlns:a16="http://schemas.microsoft.com/office/drawing/2014/main" id="{9D446EDE-C690-4461-8BF2-7634808FC8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a:extLst>
                <a:ext uri="{FF2B5EF4-FFF2-40B4-BE49-F238E27FC236}">
                  <a16:creationId xmlns:a16="http://schemas.microsoft.com/office/drawing/2014/main" id="{323F3D34-6531-4AD7-A8C6-195A090281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a:extLst>
                <a:ext uri="{FF2B5EF4-FFF2-40B4-BE49-F238E27FC236}">
                  <a16:creationId xmlns:a16="http://schemas.microsoft.com/office/drawing/2014/main" id="{B9B0AE3F-2350-435F-A9B0-C310BF8763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a:extLst>
                <a:ext uri="{FF2B5EF4-FFF2-40B4-BE49-F238E27FC236}">
                  <a16:creationId xmlns:a16="http://schemas.microsoft.com/office/drawing/2014/main" id="{4EFA655C-9E50-4C14-A89E-AD7B648E4E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Isosceles Triangle 31">
              <a:extLst>
                <a:ext uri="{FF2B5EF4-FFF2-40B4-BE49-F238E27FC236}">
                  <a16:creationId xmlns:a16="http://schemas.microsoft.com/office/drawing/2014/main" id="{3E843863-7D25-4C01-9A17-E817CB6D99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34" name="Rectangle 33">
            <a:extLst>
              <a:ext uri="{FF2B5EF4-FFF2-40B4-BE49-F238E27FC236}">
                <a16:creationId xmlns:a16="http://schemas.microsoft.com/office/drawing/2014/main" id="{7941F9B1-B01B-4A84-89D9-B169AEB4E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descr="Graphical user interface, text, application, email&#10;&#10;Description automatically generated">
            <a:extLst>
              <a:ext uri="{FF2B5EF4-FFF2-40B4-BE49-F238E27FC236}">
                <a16:creationId xmlns:a16="http://schemas.microsoft.com/office/drawing/2014/main" id="{1FDFDA88-4E95-4B4E-A614-D36C15406ED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451182" y="1131994"/>
            <a:ext cx="5291512" cy="4590386"/>
          </a:xfrm>
          <a:prstGeom prst="rect">
            <a:avLst/>
          </a:prstGeom>
        </p:spPr>
      </p:pic>
      <p:sp>
        <p:nvSpPr>
          <p:cNvPr id="33" name="Footer Placeholder 5">
            <a:extLst>
              <a:ext uri="{FF2B5EF4-FFF2-40B4-BE49-F238E27FC236}">
                <a16:creationId xmlns:a16="http://schemas.microsoft.com/office/drawing/2014/main" id="{D89AC79A-2368-41BD-804D-6C07459C19AE}"/>
              </a:ext>
            </a:extLst>
          </p:cNvPr>
          <p:cNvSpPr>
            <a:spLocks noGrp="1"/>
          </p:cNvSpPr>
          <p:nvPr>
            <p:ph type="ftr" sz="quarter" idx="11"/>
          </p:nvPr>
        </p:nvSpPr>
        <p:spPr>
          <a:xfrm>
            <a:off x="435868" y="6492875"/>
            <a:ext cx="11197991" cy="365125"/>
          </a:xfrm>
        </p:spPr>
        <p:txBody>
          <a:bodyPr/>
          <a:lstStyle/>
          <a:p>
            <a:pPr algn="r"/>
            <a:r>
              <a:rPr lang="en-US" dirty="0"/>
              <a:t>Vanessa Casillas (Graduate Fellow at QCL)</a:t>
            </a:r>
          </a:p>
        </p:txBody>
      </p:sp>
    </p:spTree>
    <p:extLst>
      <p:ext uri="{BB962C8B-B14F-4D97-AF65-F5344CB8AC3E}">
        <p14:creationId xmlns:p14="http://schemas.microsoft.com/office/powerpoint/2010/main" val="100812189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90A61547-2555-4DE2-A37F-A53E549174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3" name="Straight Connector 12">
              <a:extLst>
                <a:ext uri="{FF2B5EF4-FFF2-40B4-BE49-F238E27FC236}">
                  <a16:creationId xmlns:a16="http://schemas.microsoft.com/office/drawing/2014/main" id="{5C2447E0-8F0D-479C-94E4-82BC8EB68C0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13">
              <a:extLst>
                <a:ext uri="{FF2B5EF4-FFF2-40B4-BE49-F238E27FC236}">
                  <a16:creationId xmlns:a16="http://schemas.microsoft.com/office/drawing/2014/main" id="{1F943397-DCDD-44CB-BBA9-9510B7698DD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5" name="Rectangle 23">
              <a:extLst>
                <a:ext uri="{FF2B5EF4-FFF2-40B4-BE49-F238E27FC236}">
                  <a16:creationId xmlns:a16="http://schemas.microsoft.com/office/drawing/2014/main" id="{E2630ADC-31DB-4C48-AC4A-DAAE5A7B8E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5">
              <a:extLst>
                <a:ext uri="{FF2B5EF4-FFF2-40B4-BE49-F238E27FC236}">
                  <a16:creationId xmlns:a16="http://schemas.microsoft.com/office/drawing/2014/main" id="{2CA5C44E-F54E-47E0-8989-4D8686B33C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Isosceles Triangle 16">
              <a:extLst>
                <a:ext uri="{FF2B5EF4-FFF2-40B4-BE49-F238E27FC236}">
                  <a16:creationId xmlns:a16="http://schemas.microsoft.com/office/drawing/2014/main" id="{FF54E15E-830B-4375-A239-4C51954DEA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7">
              <a:extLst>
                <a:ext uri="{FF2B5EF4-FFF2-40B4-BE49-F238E27FC236}">
                  <a16:creationId xmlns:a16="http://schemas.microsoft.com/office/drawing/2014/main" id="{CB37E322-FF7E-4872-BD6B-50A48CBEA5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28">
              <a:extLst>
                <a:ext uri="{FF2B5EF4-FFF2-40B4-BE49-F238E27FC236}">
                  <a16:creationId xmlns:a16="http://schemas.microsoft.com/office/drawing/2014/main" id="{710D0C1E-D2F8-45B2-AE14-1AC8E976F7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29">
              <a:extLst>
                <a:ext uri="{FF2B5EF4-FFF2-40B4-BE49-F238E27FC236}">
                  <a16:creationId xmlns:a16="http://schemas.microsoft.com/office/drawing/2014/main" id="{3216331B-17D0-4167-ABD2-B2198058C2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Isosceles Triangle 20">
              <a:extLst>
                <a:ext uri="{FF2B5EF4-FFF2-40B4-BE49-F238E27FC236}">
                  <a16:creationId xmlns:a16="http://schemas.microsoft.com/office/drawing/2014/main" id="{A53A7A96-3806-4BB3-91DE-6EED48AC78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Isosceles Triangle 21">
              <a:extLst>
                <a:ext uri="{FF2B5EF4-FFF2-40B4-BE49-F238E27FC236}">
                  <a16:creationId xmlns:a16="http://schemas.microsoft.com/office/drawing/2014/main" id="{F8C2B86C-EE71-466E-8991-503F9C9C1B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312B9A31-CFAF-0449-AE54-0FE680C60FA8}"/>
              </a:ext>
            </a:extLst>
          </p:cNvPr>
          <p:cNvSpPr>
            <a:spLocks noGrp="1"/>
          </p:cNvSpPr>
          <p:nvPr>
            <p:ph type="title"/>
          </p:nvPr>
        </p:nvSpPr>
        <p:spPr>
          <a:xfrm>
            <a:off x="985968" y="4473225"/>
            <a:ext cx="8288035" cy="1095059"/>
          </a:xfrm>
        </p:spPr>
        <p:txBody>
          <a:bodyPr vert="horz" lIns="91440" tIns="45720" rIns="91440" bIns="45720" rtlCol="0" anchor="b">
            <a:normAutofit/>
          </a:bodyPr>
          <a:lstStyle/>
          <a:p>
            <a:r>
              <a:rPr lang="en-US" sz="4800"/>
              <a:t>Refresh</a:t>
            </a:r>
          </a:p>
        </p:txBody>
      </p:sp>
      <p:pic>
        <p:nvPicPr>
          <p:cNvPr id="4" name="Picture 3" descr="Text&#10;&#10;Description automatically generated with medium confidence">
            <a:extLst>
              <a:ext uri="{FF2B5EF4-FFF2-40B4-BE49-F238E27FC236}">
                <a16:creationId xmlns:a16="http://schemas.microsoft.com/office/drawing/2014/main" id="{3C32FBE6-6718-4D5A-BF18-51F611250F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17576" y="508864"/>
            <a:ext cx="2510019" cy="4805060"/>
          </a:xfrm>
          <a:prstGeom prst="rect">
            <a:avLst/>
          </a:prstGeom>
        </p:spPr>
      </p:pic>
      <p:pic>
        <p:nvPicPr>
          <p:cNvPr id="8" name="Picture 7" descr="Graphical user interface, application&#10;&#10;Description automatically generated">
            <a:extLst>
              <a:ext uri="{FF2B5EF4-FFF2-40B4-BE49-F238E27FC236}">
                <a16:creationId xmlns:a16="http://schemas.microsoft.com/office/drawing/2014/main" id="{788497DD-C1C9-457A-93C3-C720FE58F2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74458" y="352229"/>
            <a:ext cx="2475157" cy="4961695"/>
          </a:xfrm>
          <a:prstGeom prst="rect">
            <a:avLst/>
          </a:prstGeom>
        </p:spPr>
      </p:pic>
      <p:sp>
        <p:nvSpPr>
          <p:cNvPr id="24" name="Footer Placeholder 5">
            <a:extLst>
              <a:ext uri="{FF2B5EF4-FFF2-40B4-BE49-F238E27FC236}">
                <a16:creationId xmlns:a16="http://schemas.microsoft.com/office/drawing/2014/main" id="{E4C469D9-CA38-4581-A980-9A8DFCB15911}"/>
              </a:ext>
            </a:extLst>
          </p:cNvPr>
          <p:cNvSpPr>
            <a:spLocks noGrp="1"/>
          </p:cNvSpPr>
          <p:nvPr>
            <p:ph type="ftr" sz="quarter" idx="11"/>
          </p:nvPr>
        </p:nvSpPr>
        <p:spPr>
          <a:xfrm>
            <a:off x="435868" y="6492875"/>
            <a:ext cx="11197991" cy="365125"/>
          </a:xfrm>
        </p:spPr>
        <p:txBody>
          <a:bodyPr/>
          <a:lstStyle/>
          <a:p>
            <a:pPr algn="r"/>
            <a:r>
              <a:rPr lang="en-US" dirty="0"/>
              <a:t>Vanessa Casillas (Graduate Fellow at QCL)</a:t>
            </a:r>
          </a:p>
        </p:txBody>
      </p:sp>
    </p:spTree>
    <p:extLst>
      <p:ext uri="{BB962C8B-B14F-4D97-AF65-F5344CB8AC3E}">
        <p14:creationId xmlns:p14="http://schemas.microsoft.com/office/powerpoint/2010/main" val="410913110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8A367A-BD2C-4F21-A16E-9283BF41EE26}"/>
              </a:ext>
            </a:extLst>
          </p:cNvPr>
          <p:cNvSpPr>
            <a:spLocks noGrp="1"/>
          </p:cNvSpPr>
          <p:nvPr>
            <p:ph type="title"/>
          </p:nvPr>
        </p:nvSpPr>
        <p:spPr/>
        <p:txBody>
          <a:bodyPr/>
          <a:lstStyle/>
          <a:p>
            <a:r>
              <a:rPr lang="en-US" dirty="0"/>
              <a:t>Insert and Detail View</a:t>
            </a:r>
          </a:p>
        </p:txBody>
      </p:sp>
      <p:sp>
        <p:nvSpPr>
          <p:cNvPr id="3" name="Content Placeholder 2">
            <a:extLst>
              <a:ext uri="{FF2B5EF4-FFF2-40B4-BE49-F238E27FC236}">
                <a16:creationId xmlns:a16="http://schemas.microsoft.com/office/drawing/2014/main" id="{94B27F90-A7F6-4B7F-A7BD-B77628203998}"/>
              </a:ext>
            </a:extLst>
          </p:cNvPr>
          <p:cNvSpPr>
            <a:spLocks noGrp="1"/>
          </p:cNvSpPr>
          <p:nvPr>
            <p:ph sz="half" idx="1"/>
          </p:nvPr>
        </p:nvSpPr>
        <p:spPr>
          <a:xfrm>
            <a:off x="677334" y="2160588"/>
            <a:ext cx="4262801" cy="3880772"/>
          </a:xfrm>
        </p:spPr>
        <p:txBody>
          <a:bodyPr>
            <a:normAutofit/>
          </a:bodyPr>
          <a:lstStyle/>
          <a:p>
            <a:pPr marL="0" indent="0">
              <a:buNone/>
            </a:pPr>
            <a:endParaRPr lang="en-US" b="1" dirty="0"/>
          </a:p>
          <a:p>
            <a:pPr marL="0" indent="0">
              <a:buNone/>
            </a:pPr>
            <a:r>
              <a:rPr lang="en-US" b="1" dirty="0">
                <a:solidFill>
                  <a:schemeClr val="accent5">
                    <a:lumMod val="75000"/>
                  </a:schemeClr>
                </a:solidFill>
              </a:rPr>
              <a:t>insert</a:t>
            </a:r>
            <a:r>
              <a:rPr lang="en-US" dirty="0"/>
              <a:t> </a:t>
            </a:r>
            <a:r>
              <a:rPr lang="en-US" b="1" dirty="0">
                <a:solidFill>
                  <a:schemeClr val="accent5">
                    <a:lumMod val="75000"/>
                  </a:schemeClr>
                </a:solidFill>
              </a:rPr>
              <a:t>into</a:t>
            </a:r>
            <a:r>
              <a:rPr lang="en-US" b="1" dirty="0"/>
              <a:t> </a:t>
            </a:r>
            <a:r>
              <a:rPr lang="en-US" dirty="0" err="1"/>
              <a:t>state_computer_data</a:t>
            </a:r>
            <a:br>
              <a:rPr lang="en-US" dirty="0"/>
            </a:br>
            <a:r>
              <a:rPr lang="en-US" b="1" dirty="0">
                <a:solidFill>
                  <a:schemeClr val="accent5">
                    <a:lumMod val="75000"/>
                  </a:schemeClr>
                </a:solidFill>
              </a:rPr>
              <a:t>Values</a:t>
            </a:r>
            <a:r>
              <a:rPr lang="en-US" dirty="0"/>
              <a:t>(</a:t>
            </a:r>
            <a:r>
              <a:rPr lang="en-US" dirty="0">
                <a:solidFill>
                  <a:schemeClr val="accent2"/>
                </a:solidFill>
              </a:rPr>
              <a:t>'Alabama'</a:t>
            </a:r>
            <a:r>
              <a:rPr lang="en-US" dirty="0">
                <a:solidFill>
                  <a:schemeClr val="tx1"/>
                </a:solidFill>
              </a:rPr>
              <a:t>,</a:t>
            </a:r>
            <a:r>
              <a:rPr lang="en-US" dirty="0">
                <a:solidFill>
                  <a:schemeClr val="accent2"/>
                </a:solidFill>
              </a:rPr>
              <a:t> </a:t>
            </a:r>
            <a:r>
              <a:rPr lang="en-US" dirty="0"/>
              <a:t>2.55, 85.5, 76.4)</a:t>
            </a:r>
            <a:r>
              <a:rPr lang="en-US" dirty="0">
                <a:solidFill>
                  <a:srgbClr val="FF0000"/>
                </a:solidFill>
              </a:rPr>
              <a:t>;</a:t>
            </a:r>
          </a:p>
          <a:p>
            <a:pPr marL="0" indent="0">
              <a:buNone/>
            </a:pPr>
            <a:endParaRPr lang="en-US" b="1" dirty="0"/>
          </a:p>
          <a:p>
            <a:pPr marL="0" indent="0">
              <a:buNone/>
            </a:pPr>
            <a:endParaRPr lang="en-US" b="1" dirty="0"/>
          </a:p>
          <a:p>
            <a:pPr marL="0" indent="0">
              <a:buNone/>
            </a:pPr>
            <a:r>
              <a:rPr lang="en-US" b="1" dirty="0">
                <a:solidFill>
                  <a:schemeClr val="accent5">
                    <a:lumMod val="75000"/>
                  </a:schemeClr>
                </a:solidFill>
              </a:rPr>
              <a:t>select</a:t>
            </a:r>
            <a:r>
              <a:rPr lang="en-US" dirty="0"/>
              <a:t> * </a:t>
            </a:r>
            <a:br>
              <a:rPr lang="en-US" dirty="0"/>
            </a:br>
            <a:r>
              <a:rPr lang="en-US" b="1" dirty="0">
                <a:solidFill>
                  <a:schemeClr val="accent5">
                    <a:lumMod val="75000"/>
                  </a:schemeClr>
                </a:solidFill>
              </a:rPr>
              <a:t>from</a:t>
            </a:r>
            <a:r>
              <a:rPr lang="en-US" dirty="0"/>
              <a:t> </a:t>
            </a:r>
            <a:r>
              <a:rPr lang="en-US" dirty="0" err="1"/>
              <a:t>state_computer_data</a:t>
            </a:r>
            <a:r>
              <a:rPr lang="en-US" dirty="0">
                <a:solidFill>
                  <a:srgbClr val="FF0000"/>
                </a:solidFill>
              </a:rPr>
              <a:t>;</a:t>
            </a:r>
          </a:p>
          <a:p>
            <a:pPr marL="0" indent="0">
              <a:buNone/>
            </a:pPr>
            <a:r>
              <a:rPr lang="en-US" sz="1100" dirty="0"/>
              <a:t>	(breakdown in section of select statement)</a:t>
            </a:r>
          </a:p>
          <a:p>
            <a:pPr marL="0" indent="0">
              <a:buNone/>
            </a:pPr>
            <a:endParaRPr lang="en-US" dirty="0"/>
          </a:p>
        </p:txBody>
      </p:sp>
      <p:sp>
        <p:nvSpPr>
          <p:cNvPr id="4" name="Content Placeholder 3">
            <a:extLst>
              <a:ext uri="{FF2B5EF4-FFF2-40B4-BE49-F238E27FC236}">
                <a16:creationId xmlns:a16="http://schemas.microsoft.com/office/drawing/2014/main" id="{65761FA3-8E8C-4058-8B47-AFBCDCDB78B5}"/>
              </a:ext>
            </a:extLst>
          </p:cNvPr>
          <p:cNvSpPr>
            <a:spLocks noGrp="1"/>
          </p:cNvSpPr>
          <p:nvPr>
            <p:ph sz="half" idx="2"/>
          </p:nvPr>
        </p:nvSpPr>
        <p:spPr>
          <a:xfrm>
            <a:off x="5089969" y="2160589"/>
            <a:ext cx="4262801" cy="3880773"/>
          </a:xfrm>
        </p:spPr>
        <p:txBody>
          <a:bodyPr>
            <a:normAutofit/>
          </a:bodyPr>
          <a:lstStyle/>
          <a:p>
            <a:endParaRPr lang="en-US" b="1" dirty="0"/>
          </a:p>
          <a:p>
            <a:pPr marL="0" indent="0">
              <a:buNone/>
            </a:pPr>
            <a:endParaRPr lang="en-US" b="1" dirty="0"/>
          </a:p>
          <a:p>
            <a:endParaRPr lang="en-US" b="1" dirty="0"/>
          </a:p>
          <a:p>
            <a:pPr marL="0" indent="0">
              <a:buNone/>
            </a:pPr>
            <a:r>
              <a:rPr lang="en-US" b="1" dirty="0">
                <a:solidFill>
                  <a:srgbClr val="00B0F0"/>
                </a:solidFill>
              </a:rPr>
              <a:t>insert</a:t>
            </a:r>
            <a:r>
              <a:rPr lang="en-US" dirty="0">
                <a:solidFill>
                  <a:srgbClr val="00B0F0"/>
                </a:solidFill>
              </a:rPr>
              <a:t> </a:t>
            </a:r>
            <a:r>
              <a:rPr lang="en-US" b="1" dirty="0">
                <a:solidFill>
                  <a:srgbClr val="00B0F0"/>
                </a:solidFill>
              </a:rPr>
              <a:t>into</a:t>
            </a:r>
            <a:r>
              <a:rPr lang="en-US" dirty="0">
                <a:solidFill>
                  <a:srgbClr val="00B0F0"/>
                </a:solidFill>
              </a:rPr>
              <a:t> </a:t>
            </a:r>
            <a:r>
              <a:rPr lang="en-US" dirty="0" err="1">
                <a:solidFill>
                  <a:srgbClr val="7030A0"/>
                </a:solidFill>
              </a:rPr>
              <a:t>state_computer_data</a:t>
            </a:r>
            <a:br>
              <a:rPr lang="en-US" dirty="0"/>
            </a:br>
            <a:r>
              <a:rPr lang="en-US" b="1" dirty="0">
                <a:solidFill>
                  <a:srgbClr val="FFC000"/>
                </a:solidFill>
              </a:rPr>
              <a:t>values</a:t>
            </a:r>
            <a:r>
              <a:rPr lang="en-US" dirty="0"/>
              <a:t>('</a:t>
            </a:r>
            <a:r>
              <a:rPr lang="en-US" dirty="0">
                <a:solidFill>
                  <a:schemeClr val="accent6"/>
                </a:solidFill>
              </a:rPr>
              <a:t>Alabama</a:t>
            </a:r>
            <a:r>
              <a:rPr lang="en-US" dirty="0"/>
              <a:t>', </a:t>
            </a:r>
            <a:r>
              <a:rPr lang="en-US" dirty="0">
                <a:solidFill>
                  <a:schemeClr val="accent6"/>
                </a:solidFill>
              </a:rPr>
              <a:t>2.55</a:t>
            </a:r>
            <a:r>
              <a:rPr lang="en-US" dirty="0"/>
              <a:t>, </a:t>
            </a:r>
            <a:r>
              <a:rPr lang="en-US" dirty="0">
                <a:solidFill>
                  <a:schemeClr val="accent6"/>
                </a:solidFill>
              </a:rPr>
              <a:t>85.5</a:t>
            </a:r>
            <a:r>
              <a:rPr lang="en-US" dirty="0"/>
              <a:t>, </a:t>
            </a:r>
            <a:r>
              <a:rPr lang="en-US" dirty="0">
                <a:solidFill>
                  <a:schemeClr val="accent6"/>
                </a:solidFill>
              </a:rPr>
              <a:t>76.4</a:t>
            </a:r>
            <a:r>
              <a:rPr lang="en-US" dirty="0"/>
              <a:t>);</a:t>
            </a:r>
          </a:p>
          <a:p>
            <a:pPr marL="0" indent="0">
              <a:buNone/>
            </a:pPr>
            <a:endParaRPr lang="en-US" dirty="0"/>
          </a:p>
        </p:txBody>
      </p:sp>
      <p:sp>
        <p:nvSpPr>
          <p:cNvPr id="11" name="TextBox 10">
            <a:extLst>
              <a:ext uri="{FF2B5EF4-FFF2-40B4-BE49-F238E27FC236}">
                <a16:creationId xmlns:a16="http://schemas.microsoft.com/office/drawing/2014/main" id="{7B0D44F8-1FC2-4E11-9297-5A9FFA470F0E}"/>
              </a:ext>
            </a:extLst>
          </p:cNvPr>
          <p:cNvSpPr txBox="1"/>
          <p:nvPr/>
        </p:nvSpPr>
        <p:spPr>
          <a:xfrm>
            <a:off x="677334" y="1152599"/>
            <a:ext cx="7868150" cy="646331"/>
          </a:xfrm>
          <a:prstGeom prst="rect">
            <a:avLst/>
          </a:prstGeom>
          <a:noFill/>
        </p:spPr>
        <p:txBody>
          <a:bodyPr wrap="square">
            <a:spAutoFit/>
          </a:bodyPr>
          <a:lstStyle/>
          <a:p>
            <a:r>
              <a:rPr lang="en-US" b="0" i="0" dirty="0">
                <a:solidFill>
                  <a:srgbClr val="0000CD"/>
                </a:solidFill>
                <a:effectLst/>
                <a:latin typeface="Consolas" panose="020B0609020204030204" pitchFamily="49" charset="0"/>
              </a:rPr>
              <a:t>INSERT</a:t>
            </a:r>
            <a:r>
              <a:rPr lang="en-US" b="0" i="0" dirty="0">
                <a:solidFill>
                  <a:srgbClr val="000000"/>
                </a:solidFill>
                <a:effectLst/>
                <a:latin typeface="Consolas" panose="020B0609020204030204" pitchFamily="49" charset="0"/>
              </a:rPr>
              <a:t> </a:t>
            </a:r>
            <a:r>
              <a:rPr lang="en-US" b="0" i="0" dirty="0">
                <a:solidFill>
                  <a:srgbClr val="0000CD"/>
                </a:solidFill>
                <a:effectLst/>
                <a:latin typeface="Consolas" panose="020B0609020204030204" pitchFamily="49" charset="0"/>
              </a:rPr>
              <a:t>INTO</a:t>
            </a:r>
            <a:r>
              <a:rPr lang="en-US" b="0" i="0" dirty="0">
                <a:solidFill>
                  <a:srgbClr val="000000"/>
                </a:solidFill>
                <a:effectLst/>
                <a:latin typeface="Consolas" panose="020B0609020204030204" pitchFamily="49" charset="0"/>
              </a:rPr>
              <a:t> </a:t>
            </a:r>
            <a:r>
              <a:rPr lang="en-US" b="0" i="1" dirty="0" err="1">
                <a:solidFill>
                  <a:srgbClr val="000000"/>
                </a:solidFill>
                <a:effectLst/>
                <a:latin typeface="Consolas" panose="020B0609020204030204" pitchFamily="49" charset="0"/>
              </a:rPr>
              <a:t>table_name</a:t>
            </a:r>
            <a:r>
              <a:rPr lang="en-US" b="0" i="0" dirty="0">
                <a:solidFill>
                  <a:srgbClr val="000000"/>
                </a:solidFill>
                <a:effectLst/>
                <a:latin typeface="Consolas" panose="020B0609020204030204" pitchFamily="49" charset="0"/>
              </a:rPr>
              <a:t> (</a:t>
            </a:r>
            <a:r>
              <a:rPr lang="en-US" b="0" i="1" dirty="0">
                <a:solidFill>
                  <a:srgbClr val="000000"/>
                </a:solidFill>
                <a:effectLst/>
                <a:latin typeface="Consolas" panose="020B0609020204030204" pitchFamily="49" charset="0"/>
              </a:rPr>
              <a:t>column1</a:t>
            </a:r>
            <a:r>
              <a:rPr lang="en-US" b="0" i="0" dirty="0">
                <a:solidFill>
                  <a:srgbClr val="000000"/>
                </a:solidFill>
                <a:effectLst/>
                <a:latin typeface="Consolas" panose="020B0609020204030204" pitchFamily="49" charset="0"/>
              </a:rPr>
              <a:t>,</a:t>
            </a:r>
            <a:r>
              <a:rPr lang="en-US" b="0" i="1" dirty="0">
                <a:solidFill>
                  <a:srgbClr val="000000"/>
                </a:solidFill>
                <a:effectLst/>
                <a:latin typeface="Consolas" panose="020B0609020204030204" pitchFamily="49" charset="0"/>
              </a:rPr>
              <a:t> column2</a:t>
            </a:r>
            <a:r>
              <a:rPr lang="en-US" b="0" i="0" dirty="0">
                <a:solidFill>
                  <a:srgbClr val="000000"/>
                </a:solidFill>
                <a:effectLst/>
                <a:latin typeface="Consolas" panose="020B0609020204030204" pitchFamily="49" charset="0"/>
              </a:rPr>
              <a:t>,</a:t>
            </a:r>
            <a:r>
              <a:rPr lang="en-US" b="0" i="1" dirty="0">
                <a:solidFill>
                  <a:srgbClr val="000000"/>
                </a:solidFill>
                <a:effectLst/>
                <a:latin typeface="Consolas" panose="020B0609020204030204" pitchFamily="49" charset="0"/>
              </a:rPr>
              <a:t> column3</a:t>
            </a:r>
            <a:r>
              <a:rPr lang="en-US" b="0" i="0" dirty="0">
                <a:solidFill>
                  <a:srgbClr val="000000"/>
                </a:solidFill>
                <a:effectLst/>
                <a:latin typeface="Consolas" panose="020B0609020204030204" pitchFamily="49" charset="0"/>
              </a:rPr>
              <a:t>, ...)</a:t>
            </a:r>
            <a:br>
              <a:rPr lang="en-US" dirty="0"/>
            </a:br>
            <a:r>
              <a:rPr lang="en-US" b="0" i="0" dirty="0">
                <a:solidFill>
                  <a:srgbClr val="0000CD"/>
                </a:solidFill>
                <a:effectLst/>
                <a:latin typeface="Consolas" panose="020B0609020204030204" pitchFamily="49" charset="0"/>
              </a:rPr>
              <a:t>VALUES</a:t>
            </a:r>
            <a:r>
              <a:rPr lang="en-US" b="0" i="0" dirty="0">
                <a:solidFill>
                  <a:srgbClr val="000000"/>
                </a:solidFill>
                <a:effectLst/>
                <a:latin typeface="Consolas" panose="020B0609020204030204" pitchFamily="49" charset="0"/>
              </a:rPr>
              <a:t> (</a:t>
            </a:r>
            <a:r>
              <a:rPr lang="en-US" b="0" i="1" dirty="0">
                <a:solidFill>
                  <a:srgbClr val="000000"/>
                </a:solidFill>
                <a:effectLst/>
                <a:latin typeface="Consolas" panose="020B0609020204030204" pitchFamily="49" charset="0"/>
              </a:rPr>
              <a:t>value1</a:t>
            </a:r>
            <a:r>
              <a:rPr lang="en-US" b="0" i="0" dirty="0">
                <a:solidFill>
                  <a:srgbClr val="000000"/>
                </a:solidFill>
                <a:effectLst/>
                <a:latin typeface="Consolas" panose="020B0609020204030204" pitchFamily="49" charset="0"/>
              </a:rPr>
              <a:t>,</a:t>
            </a:r>
            <a:r>
              <a:rPr lang="en-US" b="0" i="1" dirty="0">
                <a:solidFill>
                  <a:srgbClr val="000000"/>
                </a:solidFill>
                <a:effectLst/>
                <a:latin typeface="Consolas" panose="020B0609020204030204" pitchFamily="49" charset="0"/>
              </a:rPr>
              <a:t> value2</a:t>
            </a:r>
            <a:r>
              <a:rPr lang="en-US" b="0" i="0" dirty="0">
                <a:solidFill>
                  <a:srgbClr val="000000"/>
                </a:solidFill>
                <a:effectLst/>
                <a:latin typeface="Consolas" panose="020B0609020204030204" pitchFamily="49" charset="0"/>
              </a:rPr>
              <a:t>,</a:t>
            </a:r>
            <a:r>
              <a:rPr lang="en-US" b="0" i="1" dirty="0">
                <a:solidFill>
                  <a:srgbClr val="000000"/>
                </a:solidFill>
                <a:effectLst/>
                <a:latin typeface="Consolas" panose="020B0609020204030204" pitchFamily="49" charset="0"/>
              </a:rPr>
              <a:t> value3</a:t>
            </a:r>
            <a:r>
              <a:rPr lang="en-US" b="0" i="0" dirty="0">
                <a:solidFill>
                  <a:srgbClr val="000000"/>
                </a:solidFill>
                <a:effectLst/>
                <a:latin typeface="Consolas" panose="020B0609020204030204" pitchFamily="49" charset="0"/>
              </a:rPr>
              <a:t>, ...);</a:t>
            </a:r>
            <a:endParaRPr lang="en-US" dirty="0"/>
          </a:p>
        </p:txBody>
      </p:sp>
      <p:cxnSp>
        <p:nvCxnSpPr>
          <p:cNvPr id="19" name="Straight Arrow Connector 18">
            <a:extLst>
              <a:ext uri="{FF2B5EF4-FFF2-40B4-BE49-F238E27FC236}">
                <a16:creationId xmlns:a16="http://schemas.microsoft.com/office/drawing/2014/main" id="{1AF9FC06-610A-4C89-B21F-0584B32109D6}"/>
              </a:ext>
            </a:extLst>
          </p:cNvPr>
          <p:cNvCxnSpPr/>
          <p:nvPr/>
        </p:nvCxnSpPr>
        <p:spPr>
          <a:xfrm flipV="1">
            <a:off x="5696197" y="3000499"/>
            <a:ext cx="0" cy="300841"/>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1815010-F2E1-4EE0-B5BD-4840F6FD28D4}"/>
              </a:ext>
            </a:extLst>
          </p:cNvPr>
          <p:cNvCxnSpPr/>
          <p:nvPr/>
        </p:nvCxnSpPr>
        <p:spPr>
          <a:xfrm flipV="1">
            <a:off x="7649688" y="3038104"/>
            <a:ext cx="0" cy="300841"/>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089D040C-BAAE-4AAB-9E5C-ED3104DA13B2}"/>
              </a:ext>
            </a:extLst>
          </p:cNvPr>
          <p:cNvCxnSpPr>
            <a:cxnSpLocks/>
          </p:cNvCxnSpPr>
          <p:nvPr/>
        </p:nvCxnSpPr>
        <p:spPr>
          <a:xfrm>
            <a:off x="5508172" y="4057555"/>
            <a:ext cx="0" cy="337304"/>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2915A87B-4FE9-4A9E-9E2E-DBF352FFFFA3}"/>
              </a:ext>
            </a:extLst>
          </p:cNvPr>
          <p:cNvCxnSpPr>
            <a:cxnSpLocks/>
          </p:cNvCxnSpPr>
          <p:nvPr/>
        </p:nvCxnSpPr>
        <p:spPr>
          <a:xfrm>
            <a:off x="6485906" y="4052188"/>
            <a:ext cx="243445" cy="342671"/>
          </a:xfrm>
          <a:prstGeom prst="straightConnector1">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9CD9D697-4493-4E72-AFD7-FEBD8CD5B356}"/>
              </a:ext>
            </a:extLst>
          </p:cNvPr>
          <p:cNvCxnSpPr>
            <a:cxnSpLocks/>
          </p:cNvCxnSpPr>
          <p:nvPr/>
        </p:nvCxnSpPr>
        <p:spPr>
          <a:xfrm flipV="1">
            <a:off x="8930940" y="3852857"/>
            <a:ext cx="337420"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062BC41B-6ACB-4617-883B-D6D759E94C0B}"/>
              </a:ext>
            </a:extLst>
          </p:cNvPr>
          <p:cNvSpPr txBox="1"/>
          <p:nvPr/>
        </p:nvSpPr>
        <p:spPr>
          <a:xfrm>
            <a:off x="4940135" y="2612754"/>
            <a:ext cx="2143536" cy="369332"/>
          </a:xfrm>
          <a:prstGeom prst="rect">
            <a:avLst/>
          </a:prstGeom>
          <a:noFill/>
        </p:spPr>
        <p:txBody>
          <a:bodyPr wrap="none" rtlCol="0">
            <a:spAutoFit/>
          </a:bodyPr>
          <a:lstStyle/>
          <a:p>
            <a:r>
              <a:rPr lang="en-US" dirty="0">
                <a:solidFill>
                  <a:srgbClr val="00B0F0"/>
                </a:solidFill>
              </a:rPr>
              <a:t>Put data into table</a:t>
            </a:r>
          </a:p>
        </p:txBody>
      </p:sp>
      <p:sp>
        <p:nvSpPr>
          <p:cNvPr id="28" name="TextBox 27">
            <a:extLst>
              <a:ext uri="{FF2B5EF4-FFF2-40B4-BE49-F238E27FC236}">
                <a16:creationId xmlns:a16="http://schemas.microsoft.com/office/drawing/2014/main" id="{65E88B03-DA0A-48B9-8327-F1E8BC0E1993}"/>
              </a:ext>
            </a:extLst>
          </p:cNvPr>
          <p:cNvSpPr txBox="1"/>
          <p:nvPr/>
        </p:nvSpPr>
        <p:spPr>
          <a:xfrm>
            <a:off x="7282375" y="2613923"/>
            <a:ext cx="734625" cy="369332"/>
          </a:xfrm>
          <a:prstGeom prst="rect">
            <a:avLst/>
          </a:prstGeom>
          <a:noFill/>
        </p:spPr>
        <p:txBody>
          <a:bodyPr wrap="none" rtlCol="0">
            <a:spAutoFit/>
          </a:bodyPr>
          <a:lstStyle/>
          <a:p>
            <a:r>
              <a:rPr lang="en-US" dirty="0">
                <a:solidFill>
                  <a:srgbClr val="7030A0"/>
                </a:solidFill>
              </a:rPr>
              <a:t>Table</a:t>
            </a:r>
          </a:p>
        </p:txBody>
      </p:sp>
      <p:sp>
        <p:nvSpPr>
          <p:cNvPr id="30" name="TextBox 29">
            <a:extLst>
              <a:ext uri="{FF2B5EF4-FFF2-40B4-BE49-F238E27FC236}">
                <a16:creationId xmlns:a16="http://schemas.microsoft.com/office/drawing/2014/main" id="{1AA5B41C-1777-4DB0-8750-A1F24EEA54E1}"/>
              </a:ext>
            </a:extLst>
          </p:cNvPr>
          <p:cNvSpPr txBox="1"/>
          <p:nvPr/>
        </p:nvSpPr>
        <p:spPr>
          <a:xfrm>
            <a:off x="4779817" y="4394859"/>
            <a:ext cx="1575460" cy="923330"/>
          </a:xfrm>
          <a:prstGeom prst="rect">
            <a:avLst/>
          </a:prstGeom>
          <a:noFill/>
        </p:spPr>
        <p:txBody>
          <a:bodyPr wrap="square" rtlCol="0">
            <a:spAutoFit/>
          </a:bodyPr>
          <a:lstStyle/>
          <a:p>
            <a:r>
              <a:rPr lang="en-US" dirty="0">
                <a:solidFill>
                  <a:srgbClr val="FFC000"/>
                </a:solidFill>
              </a:rPr>
              <a:t>Tell program to input this information</a:t>
            </a:r>
          </a:p>
        </p:txBody>
      </p:sp>
      <p:sp>
        <p:nvSpPr>
          <p:cNvPr id="32" name="TextBox 31">
            <a:extLst>
              <a:ext uri="{FF2B5EF4-FFF2-40B4-BE49-F238E27FC236}">
                <a16:creationId xmlns:a16="http://schemas.microsoft.com/office/drawing/2014/main" id="{B0A207F1-E1BD-40B1-A44E-99E6EBB646FD}"/>
              </a:ext>
            </a:extLst>
          </p:cNvPr>
          <p:cNvSpPr txBox="1"/>
          <p:nvPr/>
        </p:nvSpPr>
        <p:spPr>
          <a:xfrm>
            <a:off x="6685360" y="4370719"/>
            <a:ext cx="1176105" cy="923330"/>
          </a:xfrm>
          <a:prstGeom prst="rect">
            <a:avLst/>
          </a:prstGeom>
          <a:noFill/>
        </p:spPr>
        <p:txBody>
          <a:bodyPr wrap="square" rtlCol="0">
            <a:spAutoFit/>
          </a:bodyPr>
          <a:lstStyle/>
          <a:p>
            <a:r>
              <a:rPr lang="en-US" dirty="0">
                <a:solidFill>
                  <a:schemeClr val="accent6"/>
                </a:solidFill>
              </a:rPr>
              <a:t>Data that you are inputting</a:t>
            </a:r>
          </a:p>
        </p:txBody>
      </p:sp>
      <p:sp>
        <p:nvSpPr>
          <p:cNvPr id="33" name="TextBox 32">
            <a:extLst>
              <a:ext uri="{FF2B5EF4-FFF2-40B4-BE49-F238E27FC236}">
                <a16:creationId xmlns:a16="http://schemas.microsoft.com/office/drawing/2014/main" id="{DEC53F87-25AB-4915-AFAF-8739B888B30A}"/>
              </a:ext>
            </a:extLst>
          </p:cNvPr>
          <p:cNvSpPr txBox="1"/>
          <p:nvPr/>
        </p:nvSpPr>
        <p:spPr>
          <a:xfrm>
            <a:off x="9256119" y="3627857"/>
            <a:ext cx="846707" cy="369332"/>
          </a:xfrm>
          <a:prstGeom prst="rect">
            <a:avLst/>
          </a:prstGeom>
          <a:noFill/>
        </p:spPr>
        <p:txBody>
          <a:bodyPr wrap="none" rtlCol="0">
            <a:spAutoFit/>
          </a:bodyPr>
          <a:lstStyle/>
          <a:p>
            <a:r>
              <a:rPr lang="en-US" dirty="0"/>
              <a:t>syntax</a:t>
            </a:r>
          </a:p>
        </p:txBody>
      </p:sp>
      <p:sp>
        <p:nvSpPr>
          <p:cNvPr id="38" name="Footer Placeholder 5">
            <a:extLst>
              <a:ext uri="{FF2B5EF4-FFF2-40B4-BE49-F238E27FC236}">
                <a16:creationId xmlns:a16="http://schemas.microsoft.com/office/drawing/2014/main" id="{69741018-5B59-4630-9B9C-00C05DFFEEF0}"/>
              </a:ext>
            </a:extLst>
          </p:cNvPr>
          <p:cNvSpPr>
            <a:spLocks noGrp="1"/>
          </p:cNvSpPr>
          <p:nvPr>
            <p:ph type="ftr" sz="quarter" idx="11"/>
          </p:nvPr>
        </p:nvSpPr>
        <p:spPr>
          <a:xfrm>
            <a:off x="435868" y="6492875"/>
            <a:ext cx="11197991" cy="365125"/>
          </a:xfrm>
        </p:spPr>
        <p:txBody>
          <a:bodyPr/>
          <a:lstStyle/>
          <a:p>
            <a:pPr algn="r"/>
            <a:r>
              <a:rPr lang="en-US" dirty="0"/>
              <a:t>Vanessa Casillas (Graduate Fellow at QCL)</a:t>
            </a:r>
          </a:p>
        </p:txBody>
      </p:sp>
    </p:spTree>
    <p:extLst>
      <p:ext uri="{BB962C8B-B14F-4D97-AF65-F5344CB8AC3E}">
        <p14:creationId xmlns:p14="http://schemas.microsoft.com/office/powerpoint/2010/main" val="205418215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9" name="Group 38">
            <a:extLst>
              <a:ext uri="{FF2B5EF4-FFF2-40B4-BE49-F238E27FC236}">
                <a16:creationId xmlns:a16="http://schemas.microsoft.com/office/drawing/2014/main" id="{7664F850-BA8B-47AE-B11A-225CAB8969F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40" name="Straight Connector 39">
              <a:extLst>
                <a:ext uri="{FF2B5EF4-FFF2-40B4-BE49-F238E27FC236}">
                  <a16:creationId xmlns:a16="http://schemas.microsoft.com/office/drawing/2014/main" id="{634FC909-7343-4DEC-920F-098F56B476F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41" name="Straight Connector 40">
              <a:extLst>
                <a:ext uri="{FF2B5EF4-FFF2-40B4-BE49-F238E27FC236}">
                  <a16:creationId xmlns:a16="http://schemas.microsoft.com/office/drawing/2014/main" id="{24F22DB2-7E27-4CF7-8B17-254ECB9AE77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42" name="Rectangle 23">
              <a:extLst>
                <a:ext uri="{FF2B5EF4-FFF2-40B4-BE49-F238E27FC236}">
                  <a16:creationId xmlns:a16="http://schemas.microsoft.com/office/drawing/2014/main" id="{C6E593B3-91A3-4687-8B8D-FE37A3714F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3" name="Rectangle 25">
              <a:extLst>
                <a:ext uri="{FF2B5EF4-FFF2-40B4-BE49-F238E27FC236}">
                  <a16:creationId xmlns:a16="http://schemas.microsoft.com/office/drawing/2014/main" id="{0C25B431-5C97-4B8D-B0A3-BFB8133C71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4" name="Isosceles Triangle 43">
              <a:extLst>
                <a:ext uri="{FF2B5EF4-FFF2-40B4-BE49-F238E27FC236}">
                  <a16:creationId xmlns:a16="http://schemas.microsoft.com/office/drawing/2014/main" id="{CA37B366-497E-4CB8-A678-A770CE2BD8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45" name="Rectangle 27">
              <a:extLst>
                <a:ext uri="{FF2B5EF4-FFF2-40B4-BE49-F238E27FC236}">
                  <a16:creationId xmlns:a16="http://schemas.microsoft.com/office/drawing/2014/main" id="{CF707EDC-52B2-4D5C-8EC3-71C66EE8B3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6" name="Rectangle 28">
              <a:extLst>
                <a:ext uri="{FF2B5EF4-FFF2-40B4-BE49-F238E27FC236}">
                  <a16:creationId xmlns:a16="http://schemas.microsoft.com/office/drawing/2014/main" id="{BF8E2DE7-7466-4EDF-8D69-BCA91A88D3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7" name="Rectangle 29">
              <a:extLst>
                <a:ext uri="{FF2B5EF4-FFF2-40B4-BE49-F238E27FC236}">
                  <a16:creationId xmlns:a16="http://schemas.microsoft.com/office/drawing/2014/main" id="{229C2E15-76CD-409E-9D6B-10DAD8881E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48" name="Isosceles Triangle 47">
              <a:extLst>
                <a:ext uri="{FF2B5EF4-FFF2-40B4-BE49-F238E27FC236}">
                  <a16:creationId xmlns:a16="http://schemas.microsoft.com/office/drawing/2014/main" id="{89A24369-AC96-4A98-AD98-47A7217ECC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9" name="Isosceles Triangle 48">
              <a:extLst>
                <a:ext uri="{FF2B5EF4-FFF2-40B4-BE49-F238E27FC236}">
                  <a16:creationId xmlns:a16="http://schemas.microsoft.com/office/drawing/2014/main" id="{7D0DF9A3-4628-42F6-B0A4-44D97617E0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51" name="Rectangle 50">
            <a:extLst>
              <a:ext uri="{FF2B5EF4-FFF2-40B4-BE49-F238E27FC236}">
                <a16:creationId xmlns:a16="http://schemas.microsoft.com/office/drawing/2014/main" id="{7459C506-5F4B-4B75-9218-C7C3F87FA8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3" name="Group 52">
            <a:extLst>
              <a:ext uri="{FF2B5EF4-FFF2-40B4-BE49-F238E27FC236}">
                <a16:creationId xmlns:a16="http://schemas.microsoft.com/office/drawing/2014/main" id="{BC659EEB-C3AE-4544-8263-417009DCDF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54" name="Straight Connector 53">
              <a:extLst>
                <a:ext uri="{FF2B5EF4-FFF2-40B4-BE49-F238E27FC236}">
                  <a16:creationId xmlns:a16="http://schemas.microsoft.com/office/drawing/2014/main" id="{D99DB6C6-36F9-4576-A558-95153EADBE4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55" name="Rectangle 23">
              <a:extLst>
                <a:ext uri="{FF2B5EF4-FFF2-40B4-BE49-F238E27FC236}">
                  <a16:creationId xmlns:a16="http://schemas.microsoft.com/office/drawing/2014/main" id="{694E7916-EDE4-4B50-A4A1-6B28FDD4D9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56" name="Rectangle 25">
              <a:extLst>
                <a:ext uri="{FF2B5EF4-FFF2-40B4-BE49-F238E27FC236}">
                  <a16:creationId xmlns:a16="http://schemas.microsoft.com/office/drawing/2014/main" id="{6F6CB7BB-4370-4173-97F8-F636C0F149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57" name="Isosceles Triangle 56">
              <a:extLst>
                <a:ext uri="{FF2B5EF4-FFF2-40B4-BE49-F238E27FC236}">
                  <a16:creationId xmlns:a16="http://schemas.microsoft.com/office/drawing/2014/main" id="{B0F590BB-1F51-4138-A2D4-2E483C84FB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58" name="Rectangle 27">
              <a:extLst>
                <a:ext uri="{FF2B5EF4-FFF2-40B4-BE49-F238E27FC236}">
                  <a16:creationId xmlns:a16="http://schemas.microsoft.com/office/drawing/2014/main" id="{4A492863-9797-45A2-BAB3-514F10C5F2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59" name="Rectangle 28">
              <a:extLst>
                <a:ext uri="{FF2B5EF4-FFF2-40B4-BE49-F238E27FC236}">
                  <a16:creationId xmlns:a16="http://schemas.microsoft.com/office/drawing/2014/main" id="{7C1E33F6-6D0F-4ECF-92F4-6F71D8BAF3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60" name="Rectangle 29">
              <a:extLst>
                <a:ext uri="{FF2B5EF4-FFF2-40B4-BE49-F238E27FC236}">
                  <a16:creationId xmlns:a16="http://schemas.microsoft.com/office/drawing/2014/main" id="{73EEEA64-7411-474B-BD0E-60C24B3F4E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61" name="Isosceles Triangle 60">
              <a:extLst>
                <a:ext uri="{FF2B5EF4-FFF2-40B4-BE49-F238E27FC236}">
                  <a16:creationId xmlns:a16="http://schemas.microsoft.com/office/drawing/2014/main" id="{4F82A6DD-92BB-4443-B5A5-05240DD558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62" name="Isosceles Triangle 61">
              <a:extLst>
                <a:ext uri="{FF2B5EF4-FFF2-40B4-BE49-F238E27FC236}">
                  <a16:creationId xmlns:a16="http://schemas.microsoft.com/office/drawing/2014/main" id="{79832BCB-1DCF-46AC-9FFA-170791668D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64" name="Rectangle 63">
            <a:extLst>
              <a:ext uri="{FF2B5EF4-FFF2-40B4-BE49-F238E27FC236}">
                <a16:creationId xmlns:a16="http://schemas.microsoft.com/office/drawing/2014/main" id="{4E74DA95-CD7A-4D5E-9D27-67A759CE70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ln w="2222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descr="Graphical user interface, text, application, email&#10;&#10;Description automatically generated">
            <a:extLst>
              <a:ext uri="{FF2B5EF4-FFF2-40B4-BE49-F238E27FC236}">
                <a16:creationId xmlns:a16="http://schemas.microsoft.com/office/drawing/2014/main" id="{0C8A914D-D489-49FB-914C-0613D1A13D2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24262" y="1416295"/>
            <a:ext cx="4650004" cy="4033877"/>
          </a:xfrm>
          <a:prstGeom prst="rect">
            <a:avLst/>
          </a:prstGeom>
        </p:spPr>
      </p:pic>
      <p:cxnSp>
        <p:nvCxnSpPr>
          <p:cNvPr id="66" name="Straight Connector 65">
            <a:extLst>
              <a:ext uri="{FF2B5EF4-FFF2-40B4-BE49-F238E27FC236}">
                <a16:creationId xmlns:a16="http://schemas.microsoft.com/office/drawing/2014/main" id="{14AA3B5C-0C55-4FFF-9C45-8F9F7C074A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81305" y="1650669"/>
            <a:ext cx="0" cy="3431969"/>
          </a:xfrm>
          <a:prstGeom prst="line">
            <a:avLst/>
          </a:prstGeom>
        </p:spPr>
        <p:style>
          <a:lnRef idx="1">
            <a:schemeClr val="accent1"/>
          </a:lnRef>
          <a:fillRef idx="0">
            <a:schemeClr val="accent1"/>
          </a:fillRef>
          <a:effectRef idx="0">
            <a:schemeClr val="accent1"/>
          </a:effectRef>
          <a:fontRef idx="minor">
            <a:schemeClr val="tx1"/>
          </a:fontRef>
        </p:style>
      </p:cxnSp>
      <p:pic>
        <p:nvPicPr>
          <p:cNvPr id="33" name="Picture 32" descr="Graphical user interface, text, application&#10;&#10;Description automatically generated">
            <a:extLst>
              <a:ext uri="{FF2B5EF4-FFF2-40B4-BE49-F238E27FC236}">
                <a16:creationId xmlns:a16="http://schemas.microsoft.com/office/drawing/2014/main" id="{59000245-8BE1-4B65-8834-050C2DF3A2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14367" y="1416294"/>
            <a:ext cx="4650004" cy="4033877"/>
          </a:xfrm>
          <a:prstGeom prst="rect">
            <a:avLst/>
          </a:prstGeom>
        </p:spPr>
      </p:pic>
      <p:sp>
        <p:nvSpPr>
          <p:cNvPr id="63" name="Footer Placeholder 5">
            <a:extLst>
              <a:ext uri="{FF2B5EF4-FFF2-40B4-BE49-F238E27FC236}">
                <a16:creationId xmlns:a16="http://schemas.microsoft.com/office/drawing/2014/main" id="{EBBBB223-4592-4F1D-8BC5-E30CD5C15D34}"/>
              </a:ext>
            </a:extLst>
          </p:cNvPr>
          <p:cNvSpPr>
            <a:spLocks noGrp="1"/>
          </p:cNvSpPr>
          <p:nvPr>
            <p:ph type="ftr" sz="quarter" idx="11"/>
          </p:nvPr>
        </p:nvSpPr>
        <p:spPr>
          <a:xfrm>
            <a:off x="435868" y="6492875"/>
            <a:ext cx="11197991" cy="365125"/>
          </a:xfrm>
        </p:spPr>
        <p:txBody>
          <a:bodyPr/>
          <a:lstStyle/>
          <a:p>
            <a:pPr algn="r"/>
            <a:r>
              <a:rPr lang="en-US" dirty="0"/>
              <a:t>Vanessa Casillas (Graduate Fellow at QCL)</a:t>
            </a:r>
          </a:p>
        </p:txBody>
      </p:sp>
    </p:spTree>
    <p:extLst>
      <p:ext uri="{BB962C8B-B14F-4D97-AF65-F5344CB8AC3E}">
        <p14:creationId xmlns:p14="http://schemas.microsoft.com/office/powerpoint/2010/main" val="258918216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3A2C58-BD5A-2048-9A4B-0EA7BF37BAD1}"/>
              </a:ext>
            </a:extLst>
          </p:cNvPr>
          <p:cNvSpPr>
            <a:spLocks noGrp="1"/>
          </p:cNvSpPr>
          <p:nvPr>
            <p:ph type="title"/>
          </p:nvPr>
        </p:nvSpPr>
        <p:spPr>
          <a:xfrm>
            <a:off x="677334" y="609600"/>
            <a:ext cx="8596668" cy="1320800"/>
          </a:xfrm>
        </p:spPr>
        <p:txBody>
          <a:bodyPr vert="horz" lIns="91440" tIns="45720" rIns="91440" bIns="45720" rtlCol="0">
            <a:normAutofit/>
          </a:bodyPr>
          <a:lstStyle/>
          <a:p>
            <a:r>
              <a:rPr lang="en-US" dirty="0"/>
              <a:t>Insert data (alternative)</a:t>
            </a:r>
          </a:p>
        </p:txBody>
      </p:sp>
      <p:sp>
        <p:nvSpPr>
          <p:cNvPr id="6" name="Content Placeholder 5">
            <a:extLst>
              <a:ext uri="{FF2B5EF4-FFF2-40B4-BE49-F238E27FC236}">
                <a16:creationId xmlns:a16="http://schemas.microsoft.com/office/drawing/2014/main" id="{2001DBF7-6707-4874-B3E3-AF376B4D3C61}"/>
              </a:ext>
            </a:extLst>
          </p:cNvPr>
          <p:cNvSpPr>
            <a:spLocks noGrp="1"/>
          </p:cNvSpPr>
          <p:nvPr>
            <p:ph idx="1"/>
          </p:nvPr>
        </p:nvSpPr>
        <p:spPr>
          <a:xfrm>
            <a:off x="2184353" y="2529847"/>
            <a:ext cx="2992715" cy="1159482"/>
          </a:xfrm>
        </p:spPr>
        <p:txBody>
          <a:bodyPr>
            <a:normAutofit fontScale="92500" lnSpcReduction="10000"/>
          </a:bodyPr>
          <a:lstStyle/>
          <a:p>
            <a:r>
              <a:rPr lang="en-US" sz="1600" dirty="0"/>
              <a:t>Load </a:t>
            </a:r>
            <a:r>
              <a:rPr lang="en-US" sz="1600" dirty="0" err="1"/>
              <a:t>state_computer_data.sql</a:t>
            </a:r>
            <a:endParaRPr lang="en-US" sz="1600" dirty="0"/>
          </a:p>
          <a:p>
            <a:pPr lvl="1"/>
            <a:r>
              <a:rPr lang="en-US" sz="1300" dirty="0"/>
              <a:t>Click on data source</a:t>
            </a:r>
          </a:p>
          <a:p>
            <a:pPr lvl="1"/>
            <a:r>
              <a:rPr lang="en-US" sz="1300" dirty="0"/>
              <a:t>Click select</a:t>
            </a:r>
          </a:p>
          <a:p>
            <a:pPr marL="0" indent="0">
              <a:buNone/>
            </a:pPr>
            <a:endParaRPr lang="en-US" sz="1500" dirty="0"/>
          </a:p>
        </p:txBody>
      </p:sp>
      <p:pic>
        <p:nvPicPr>
          <p:cNvPr id="7" name="Picture 6" descr="Graphical user interface, application&#10;&#10;Description automatically generated">
            <a:extLst>
              <a:ext uri="{FF2B5EF4-FFF2-40B4-BE49-F238E27FC236}">
                <a16:creationId xmlns:a16="http://schemas.microsoft.com/office/drawing/2014/main" id="{45E030FF-398C-0E4B-B88D-39578B6E85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5415" y="1564971"/>
            <a:ext cx="1698938" cy="3883288"/>
          </a:xfrm>
          <a:prstGeom prst="rect">
            <a:avLst/>
          </a:prstGeom>
        </p:spPr>
      </p:pic>
      <p:pic>
        <p:nvPicPr>
          <p:cNvPr id="4" name="Picture 3" descr="Graphical user interface, text, application, email&#10;&#10;Description automatically generated">
            <a:extLst>
              <a:ext uri="{FF2B5EF4-FFF2-40B4-BE49-F238E27FC236}">
                <a16:creationId xmlns:a16="http://schemas.microsoft.com/office/drawing/2014/main" id="{3E907AF1-3296-4A63-8114-DC99AE83A4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20191" y="1346838"/>
            <a:ext cx="4975269" cy="4045174"/>
          </a:xfrm>
          <a:prstGeom prst="rect">
            <a:avLst/>
          </a:prstGeom>
        </p:spPr>
      </p:pic>
      <p:sp>
        <p:nvSpPr>
          <p:cNvPr id="10" name="Footer Placeholder 5">
            <a:extLst>
              <a:ext uri="{FF2B5EF4-FFF2-40B4-BE49-F238E27FC236}">
                <a16:creationId xmlns:a16="http://schemas.microsoft.com/office/drawing/2014/main" id="{6E0E612D-D01E-4CC7-84B0-82C0CE0816DE}"/>
              </a:ext>
            </a:extLst>
          </p:cNvPr>
          <p:cNvSpPr>
            <a:spLocks noGrp="1"/>
          </p:cNvSpPr>
          <p:nvPr>
            <p:ph type="ftr" sz="quarter" idx="11"/>
          </p:nvPr>
        </p:nvSpPr>
        <p:spPr>
          <a:xfrm>
            <a:off x="435868" y="6492875"/>
            <a:ext cx="11197991" cy="365125"/>
          </a:xfrm>
        </p:spPr>
        <p:txBody>
          <a:bodyPr/>
          <a:lstStyle/>
          <a:p>
            <a:pPr algn="r"/>
            <a:r>
              <a:rPr lang="en-US" dirty="0"/>
              <a:t>Vanessa Casillas (Graduate Fellow at QCL)</a:t>
            </a:r>
          </a:p>
        </p:txBody>
      </p:sp>
    </p:spTree>
    <p:extLst>
      <p:ext uri="{BB962C8B-B14F-4D97-AF65-F5344CB8AC3E}">
        <p14:creationId xmlns:p14="http://schemas.microsoft.com/office/powerpoint/2010/main" val="321416952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47F65-64E2-B143-89F6-096805C8B914}"/>
              </a:ext>
            </a:extLst>
          </p:cNvPr>
          <p:cNvSpPr>
            <a:spLocks noGrp="1"/>
          </p:cNvSpPr>
          <p:nvPr>
            <p:ph type="title"/>
          </p:nvPr>
        </p:nvSpPr>
        <p:spPr/>
        <p:txBody>
          <a:bodyPr/>
          <a:lstStyle/>
          <a:p>
            <a:r>
              <a:rPr lang="en-US"/>
              <a:t>Insert data (cont.)</a:t>
            </a:r>
          </a:p>
        </p:txBody>
      </p:sp>
      <p:pic>
        <p:nvPicPr>
          <p:cNvPr id="7" name="Content Placeholder 6" descr="Table&#10;&#10;Description automatically generated with medium confidence">
            <a:extLst>
              <a:ext uri="{FF2B5EF4-FFF2-40B4-BE49-F238E27FC236}">
                <a16:creationId xmlns:a16="http://schemas.microsoft.com/office/drawing/2014/main" id="{8E3D783F-13ED-4AC1-BFC7-53E83A8A881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711907" y="1398525"/>
            <a:ext cx="6268980" cy="5104831"/>
          </a:xfrm>
        </p:spPr>
      </p:pic>
      <p:sp>
        <p:nvSpPr>
          <p:cNvPr id="5" name="TextBox 4">
            <a:extLst>
              <a:ext uri="{FF2B5EF4-FFF2-40B4-BE49-F238E27FC236}">
                <a16:creationId xmlns:a16="http://schemas.microsoft.com/office/drawing/2014/main" id="{708BB9B8-E5C1-401C-802D-8854D1CF9A48}"/>
              </a:ext>
            </a:extLst>
          </p:cNvPr>
          <p:cNvSpPr txBox="1"/>
          <p:nvPr/>
        </p:nvSpPr>
        <p:spPr>
          <a:xfrm>
            <a:off x="677334" y="1634237"/>
            <a:ext cx="6097978" cy="369332"/>
          </a:xfrm>
          <a:prstGeom prst="rect">
            <a:avLst/>
          </a:prstGeom>
          <a:noFill/>
        </p:spPr>
        <p:txBody>
          <a:bodyPr wrap="square">
            <a:spAutoFit/>
          </a:bodyPr>
          <a:lstStyle/>
          <a:p>
            <a:r>
              <a:rPr lang="en-US" b="1" dirty="0">
                <a:solidFill>
                  <a:schemeClr val="accent5">
                    <a:lumMod val="75000"/>
                  </a:schemeClr>
                </a:solidFill>
              </a:rPr>
              <a:t>select</a:t>
            </a:r>
            <a:r>
              <a:rPr lang="en-US" dirty="0"/>
              <a:t> * </a:t>
            </a:r>
            <a:r>
              <a:rPr lang="en-US" b="1" dirty="0">
                <a:solidFill>
                  <a:schemeClr val="accent5">
                    <a:lumMod val="75000"/>
                  </a:schemeClr>
                </a:solidFill>
              </a:rPr>
              <a:t>from</a:t>
            </a:r>
            <a:r>
              <a:rPr lang="en-US" dirty="0"/>
              <a:t> </a:t>
            </a:r>
            <a:r>
              <a:rPr lang="en-US" dirty="0" err="1"/>
              <a:t>state_computer_data</a:t>
            </a:r>
            <a:r>
              <a:rPr lang="en-US" dirty="0">
                <a:solidFill>
                  <a:srgbClr val="FF0000"/>
                </a:solidFill>
              </a:rPr>
              <a:t>;</a:t>
            </a:r>
          </a:p>
        </p:txBody>
      </p:sp>
      <p:sp>
        <p:nvSpPr>
          <p:cNvPr id="8" name="TextBox 7">
            <a:extLst>
              <a:ext uri="{FF2B5EF4-FFF2-40B4-BE49-F238E27FC236}">
                <a16:creationId xmlns:a16="http://schemas.microsoft.com/office/drawing/2014/main" id="{7FEFB3EC-1B93-4DC7-B6DE-F2838050AE5D}"/>
              </a:ext>
            </a:extLst>
          </p:cNvPr>
          <p:cNvSpPr txBox="1"/>
          <p:nvPr/>
        </p:nvSpPr>
        <p:spPr>
          <a:xfrm>
            <a:off x="734729" y="2488746"/>
            <a:ext cx="3610876" cy="1200329"/>
          </a:xfrm>
          <a:prstGeom prst="rect">
            <a:avLst/>
          </a:prstGeom>
          <a:noFill/>
        </p:spPr>
        <p:txBody>
          <a:bodyPr wrap="square">
            <a:spAutoFit/>
          </a:bodyPr>
          <a:lstStyle/>
          <a:p>
            <a:r>
              <a:rPr lang="en-US" dirty="0"/>
              <a:t>Look at table data</a:t>
            </a:r>
          </a:p>
          <a:p>
            <a:r>
              <a:rPr lang="en-US" dirty="0"/>
              <a:t>	Which column looks like a 	column that has the same 	information for both tables?</a:t>
            </a:r>
          </a:p>
        </p:txBody>
      </p:sp>
      <p:sp>
        <p:nvSpPr>
          <p:cNvPr id="9" name="TextBox 8">
            <a:extLst>
              <a:ext uri="{FF2B5EF4-FFF2-40B4-BE49-F238E27FC236}">
                <a16:creationId xmlns:a16="http://schemas.microsoft.com/office/drawing/2014/main" id="{36312DE0-D291-418F-BC88-84B6E2FCCAFD}"/>
              </a:ext>
            </a:extLst>
          </p:cNvPr>
          <p:cNvSpPr txBox="1"/>
          <p:nvPr/>
        </p:nvSpPr>
        <p:spPr>
          <a:xfrm>
            <a:off x="1584073" y="2003569"/>
            <a:ext cx="2442908" cy="230832"/>
          </a:xfrm>
          <a:prstGeom prst="rect">
            <a:avLst/>
          </a:prstGeom>
          <a:noFill/>
        </p:spPr>
        <p:txBody>
          <a:bodyPr wrap="square">
            <a:spAutoFit/>
          </a:bodyPr>
          <a:lstStyle/>
          <a:p>
            <a:pPr marL="0" indent="0">
              <a:buNone/>
            </a:pPr>
            <a:r>
              <a:rPr lang="en-US" sz="900" dirty="0"/>
              <a:t>(breakdown in section of select statement)</a:t>
            </a:r>
          </a:p>
        </p:txBody>
      </p:sp>
      <p:sp>
        <p:nvSpPr>
          <p:cNvPr id="14" name="Footer Placeholder 5">
            <a:extLst>
              <a:ext uri="{FF2B5EF4-FFF2-40B4-BE49-F238E27FC236}">
                <a16:creationId xmlns:a16="http://schemas.microsoft.com/office/drawing/2014/main" id="{1FB43B7E-5BF6-49F3-93C4-F1ADCACC59A8}"/>
              </a:ext>
            </a:extLst>
          </p:cNvPr>
          <p:cNvSpPr>
            <a:spLocks noGrp="1"/>
          </p:cNvSpPr>
          <p:nvPr>
            <p:ph type="ftr" sz="quarter" idx="11"/>
          </p:nvPr>
        </p:nvSpPr>
        <p:spPr>
          <a:xfrm>
            <a:off x="435868" y="6492875"/>
            <a:ext cx="11197991" cy="365125"/>
          </a:xfrm>
        </p:spPr>
        <p:txBody>
          <a:bodyPr/>
          <a:lstStyle/>
          <a:p>
            <a:pPr algn="r"/>
            <a:r>
              <a:rPr lang="en-US" dirty="0"/>
              <a:t>Vanessa Casillas (Graduate Fellow at QCL)</a:t>
            </a:r>
          </a:p>
        </p:txBody>
      </p:sp>
    </p:spTree>
    <p:extLst>
      <p:ext uri="{BB962C8B-B14F-4D97-AF65-F5344CB8AC3E}">
        <p14:creationId xmlns:p14="http://schemas.microsoft.com/office/powerpoint/2010/main" val="5084117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65AC7D1-EAA9-48F5-B509-60A7F50BF7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2" name="Rectangle 11">
            <a:extLst>
              <a:ext uri="{FF2B5EF4-FFF2-40B4-BE49-F238E27FC236}">
                <a16:creationId xmlns:a16="http://schemas.microsoft.com/office/drawing/2014/main" id="{D6320AF9-619A-4175-865B-5663E1AEF4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063B6EC6-D752-4EE7-908B-F8F19E8C7FE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111313" y="0"/>
            <a:ext cx="1219200" cy="6858000"/>
          </a:xfrm>
          <a:prstGeom prst="line">
            <a:avLst/>
          </a:prstGeom>
          <a:ln w="9525">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EFECD4E8-AD3E-4228-82A2-9461958EA9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3290979" y="3681413"/>
            <a:ext cx="4763558" cy="3176587"/>
          </a:xfrm>
          <a:prstGeom prst="line">
            <a:avLst/>
          </a:prstGeom>
          <a:ln w="9525">
            <a:solidFill>
              <a:schemeClr val="tx1">
                <a:lumMod val="50000"/>
                <a:lumOff val="50000"/>
                <a:alpha val="80000"/>
              </a:schemeClr>
            </a:solidFill>
          </a:ln>
        </p:spPr>
        <p:style>
          <a:lnRef idx="2">
            <a:schemeClr val="accent1"/>
          </a:lnRef>
          <a:fillRef idx="0">
            <a:schemeClr val="accent1"/>
          </a:fillRef>
          <a:effectRef idx="1">
            <a:schemeClr val="accent1"/>
          </a:effectRef>
          <a:fontRef idx="minor">
            <a:schemeClr val="tx1"/>
          </a:fontRef>
        </p:style>
      </p:cxnSp>
      <p:sp>
        <p:nvSpPr>
          <p:cNvPr id="18" name="Rectangle 23">
            <a:extLst>
              <a:ext uri="{FF2B5EF4-FFF2-40B4-BE49-F238E27FC236}">
                <a16:creationId xmlns:a16="http://schemas.microsoft.com/office/drawing/2014/main" id="{7E018740-5C2B-4A41-AC1A-7E68D1EC1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82568"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25">
            <a:extLst>
              <a:ext uri="{FF2B5EF4-FFF2-40B4-BE49-F238E27FC236}">
                <a16:creationId xmlns:a16="http://schemas.microsoft.com/office/drawing/2014/main" id="{166F75A4-C475-4941-8EE2-B80A06A2C1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534"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Isosceles Triangle 21">
            <a:extLst>
              <a:ext uri="{FF2B5EF4-FFF2-40B4-BE49-F238E27FC236}">
                <a16:creationId xmlns:a16="http://schemas.microsoft.com/office/drawing/2014/main" id="{A032553A-72E8-4B0D-8405-FF9771C9AF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33425"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a:extLst>
              <a:ext uri="{FF2B5EF4-FFF2-40B4-BE49-F238E27FC236}">
                <a16:creationId xmlns:a16="http://schemas.microsoft.com/office/drawing/2014/main" id="{765800AC-C3B9-498E-87BC-29FAE4C76B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5592"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Isosceles Triangle 25">
            <a:extLst>
              <a:ext uri="{FF2B5EF4-FFF2-40B4-BE49-F238E27FC236}">
                <a16:creationId xmlns:a16="http://schemas.microsoft.com/office/drawing/2014/main" id="{1F9D6ACB-2FF4-49F9-978A-E0D5327FC6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72758"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Freeform: Shape 27">
            <a:extLst>
              <a:ext uri="{FF2B5EF4-FFF2-40B4-BE49-F238E27FC236}">
                <a16:creationId xmlns:a16="http://schemas.microsoft.com/office/drawing/2014/main" id="{A5EC319D-0FEA-4B95-A3EA-01E35672C9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97631" y="-8467"/>
            <a:ext cx="5994369" cy="6866467"/>
          </a:xfrm>
          <a:custGeom>
            <a:avLst/>
            <a:gdLst>
              <a:gd name="connsiteX0" fmla="*/ 0 w 5994369"/>
              <a:gd name="connsiteY0" fmla="*/ 0 h 6866467"/>
              <a:gd name="connsiteX1" fmla="*/ 1249825 w 5994369"/>
              <a:gd name="connsiteY1" fmla="*/ 0 h 6866467"/>
              <a:gd name="connsiteX2" fmla="*/ 1249825 w 5994369"/>
              <a:gd name="connsiteY2" fmla="*/ 8467 h 6866467"/>
              <a:gd name="connsiteX3" fmla="*/ 5994369 w 5994369"/>
              <a:gd name="connsiteY3" fmla="*/ 8467 h 6866467"/>
              <a:gd name="connsiteX4" fmla="*/ 5994369 w 5994369"/>
              <a:gd name="connsiteY4" fmla="*/ 6866467 h 6866467"/>
              <a:gd name="connsiteX5" fmla="*/ 1249825 w 5994369"/>
              <a:gd name="connsiteY5" fmla="*/ 6866467 h 6866467"/>
              <a:gd name="connsiteX6" fmla="*/ 1109382 w 5994369"/>
              <a:gd name="connsiteY6" fmla="*/ 6866467 h 686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94369" h="6866467">
                <a:moveTo>
                  <a:pt x="0" y="0"/>
                </a:moveTo>
                <a:lnTo>
                  <a:pt x="1249825" y="0"/>
                </a:lnTo>
                <a:lnTo>
                  <a:pt x="1249825" y="8467"/>
                </a:lnTo>
                <a:lnTo>
                  <a:pt x="5994369" y="8467"/>
                </a:lnTo>
                <a:lnTo>
                  <a:pt x="5994369" y="6866467"/>
                </a:lnTo>
                <a:lnTo>
                  <a:pt x="1249825" y="6866467"/>
                </a:lnTo>
                <a:lnTo>
                  <a:pt x="1109382" y="6866467"/>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681A3AA0-E8F0-43EE-A939-96D2F52039F8}"/>
              </a:ext>
            </a:extLst>
          </p:cNvPr>
          <p:cNvSpPr>
            <a:spLocks noGrp="1"/>
          </p:cNvSpPr>
          <p:nvPr>
            <p:ph type="title"/>
          </p:nvPr>
        </p:nvSpPr>
        <p:spPr>
          <a:xfrm>
            <a:off x="7181723" y="609600"/>
            <a:ext cx="4602558" cy="2227730"/>
          </a:xfrm>
        </p:spPr>
        <p:txBody>
          <a:bodyPr anchor="ctr">
            <a:normAutofit/>
          </a:bodyPr>
          <a:lstStyle/>
          <a:p>
            <a:r>
              <a:rPr lang="en-US" dirty="0">
                <a:solidFill>
                  <a:srgbClr val="FFFFFF"/>
                </a:solidFill>
              </a:rPr>
              <a:t>Activity #3 – </a:t>
            </a:r>
            <a:br>
              <a:rPr lang="en-US" dirty="0">
                <a:solidFill>
                  <a:srgbClr val="FFFFFF"/>
                </a:solidFill>
              </a:rPr>
            </a:br>
            <a:r>
              <a:rPr lang="en-US" dirty="0">
                <a:solidFill>
                  <a:srgbClr val="FFFFFF"/>
                </a:solidFill>
              </a:rPr>
              <a:t>Create Table </a:t>
            </a:r>
            <a:br>
              <a:rPr lang="en-US" dirty="0">
                <a:solidFill>
                  <a:srgbClr val="FFFFFF"/>
                </a:solidFill>
              </a:rPr>
            </a:br>
            <a:r>
              <a:rPr lang="en-US" dirty="0">
                <a:solidFill>
                  <a:srgbClr val="FFFFFF"/>
                </a:solidFill>
              </a:rPr>
              <a:t>and Insert Data</a:t>
            </a:r>
          </a:p>
        </p:txBody>
      </p:sp>
      <p:pic>
        <p:nvPicPr>
          <p:cNvPr id="7" name="Graphic 6" descr="Stopwatch">
            <a:extLst>
              <a:ext uri="{FF2B5EF4-FFF2-40B4-BE49-F238E27FC236}">
                <a16:creationId xmlns:a16="http://schemas.microsoft.com/office/drawing/2014/main" id="{E38CE1F0-0505-463D-B022-0CB73822524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7251" y="1545062"/>
            <a:ext cx="3856774" cy="3856774"/>
          </a:xfrm>
          <a:prstGeom prst="rect">
            <a:avLst/>
          </a:prstGeom>
        </p:spPr>
      </p:pic>
      <p:sp>
        <p:nvSpPr>
          <p:cNvPr id="3" name="Content Placeholder 2">
            <a:extLst>
              <a:ext uri="{FF2B5EF4-FFF2-40B4-BE49-F238E27FC236}">
                <a16:creationId xmlns:a16="http://schemas.microsoft.com/office/drawing/2014/main" id="{47401E3E-554C-46BA-A5F2-8122D035B642}"/>
              </a:ext>
            </a:extLst>
          </p:cNvPr>
          <p:cNvSpPr>
            <a:spLocks noGrp="1"/>
          </p:cNvSpPr>
          <p:nvPr>
            <p:ph idx="1"/>
          </p:nvPr>
        </p:nvSpPr>
        <p:spPr>
          <a:xfrm>
            <a:off x="7181725" y="2837329"/>
            <a:ext cx="4512988" cy="3317938"/>
          </a:xfrm>
        </p:spPr>
        <p:txBody>
          <a:bodyPr anchor="t">
            <a:normAutofit fontScale="85000" lnSpcReduction="10000"/>
          </a:bodyPr>
          <a:lstStyle/>
          <a:p>
            <a:r>
              <a:rPr lang="en-US" dirty="0">
                <a:solidFill>
                  <a:srgbClr val="FFFFFF"/>
                </a:solidFill>
              </a:rPr>
              <a:t>Create a table named </a:t>
            </a:r>
            <a:r>
              <a:rPr lang="en-US" dirty="0" err="1">
                <a:solidFill>
                  <a:srgbClr val="FFFFFF"/>
                </a:solidFill>
              </a:rPr>
              <a:t>state_people</a:t>
            </a:r>
            <a:r>
              <a:rPr lang="en-US" dirty="0">
                <a:solidFill>
                  <a:srgbClr val="FFFFFF"/>
                </a:solidFill>
              </a:rPr>
              <a:t> and add the attributes: </a:t>
            </a:r>
            <a:br>
              <a:rPr lang="en-US" dirty="0">
                <a:solidFill>
                  <a:srgbClr val="FFFFFF"/>
                </a:solidFill>
              </a:rPr>
            </a:br>
            <a:r>
              <a:rPr lang="en-US" dirty="0">
                <a:solidFill>
                  <a:srgbClr val="FFFFFF"/>
                </a:solidFill>
              </a:rPr>
              <a:t>State as a varchar with 20 characters, </a:t>
            </a:r>
            <a:r>
              <a:rPr lang="en-US" dirty="0" err="1">
                <a:solidFill>
                  <a:srgbClr val="FFFFFF"/>
                </a:solidFill>
              </a:rPr>
              <a:t>Employment_Firms_Total</a:t>
            </a:r>
            <a:r>
              <a:rPr lang="en-US" dirty="0">
                <a:solidFill>
                  <a:srgbClr val="FFFFFF"/>
                </a:solidFill>
              </a:rPr>
              <a:t> as a integer,  </a:t>
            </a:r>
            <a:r>
              <a:rPr lang="en-US" dirty="0" err="1">
                <a:solidFill>
                  <a:srgbClr val="FFFFFF"/>
                </a:solidFill>
              </a:rPr>
              <a:t>Employment_Firms_Men_Owned</a:t>
            </a:r>
            <a:r>
              <a:rPr lang="en-US" dirty="0">
                <a:solidFill>
                  <a:srgbClr val="FFFFFF"/>
                </a:solidFill>
              </a:rPr>
              <a:t> as a integer, </a:t>
            </a:r>
            <a:r>
              <a:rPr lang="en-US" dirty="0" err="1">
                <a:solidFill>
                  <a:srgbClr val="FFFFFF"/>
                </a:solidFill>
              </a:rPr>
              <a:t>Employment_Firms_Women_Owned</a:t>
            </a:r>
            <a:r>
              <a:rPr lang="en-US" dirty="0">
                <a:solidFill>
                  <a:srgbClr val="FFFFFF"/>
                </a:solidFill>
              </a:rPr>
              <a:t> as a integer, </a:t>
            </a:r>
            <a:br>
              <a:rPr lang="en-US" dirty="0">
                <a:solidFill>
                  <a:srgbClr val="FFFFFF"/>
                </a:solidFill>
              </a:rPr>
            </a:br>
            <a:r>
              <a:rPr lang="en-US" dirty="0">
                <a:solidFill>
                  <a:srgbClr val="FFFFFF"/>
                </a:solidFill>
              </a:rPr>
              <a:t>Age_Percent_Under_18_Years as a float, </a:t>
            </a:r>
            <a:br>
              <a:rPr lang="en-US" dirty="0">
                <a:solidFill>
                  <a:srgbClr val="FFFFFF"/>
                </a:solidFill>
              </a:rPr>
            </a:br>
            <a:r>
              <a:rPr lang="en-US" dirty="0">
                <a:solidFill>
                  <a:srgbClr val="FFFFFF"/>
                </a:solidFill>
              </a:rPr>
              <a:t>and Age_Percent_65_and_Older as a float. </a:t>
            </a:r>
          </a:p>
          <a:p>
            <a:endParaRPr lang="en-US" dirty="0">
              <a:solidFill>
                <a:srgbClr val="FFFFFF"/>
              </a:solidFill>
            </a:endParaRPr>
          </a:p>
          <a:p>
            <a:r>
              <a:rPr lang="en-US" dirty="0">
                <a:solidFill>
                  <a:srgbClr val="FFFFFF"/>
                </a:solidFill>
              </a:rPr>
              <a:t>Insert data into your new table called </a:t>
            </a:r>
            <a:r>
              <a:rPr lang="en-US" dirty="0" err="1">
                <a:solidFill>
                  <a:srgbClr val="FFFFFF"/>
                </a:solidFill>
              </a:rPr>
              <a:t>state_people</a:t>
            </a:r>
            <a:r>
              <a:rPr lang="en-US" dirty="0">
                <a:solidFill>
                  <a:srgbClr val="FFFFFF"/>
                </a:solidFill>
              </a:rPr>
              <a:t> using a </a:t>
            </a:r>
            <a:r>
              <a:rPr lang="en-US" dirty="0" err="1">
                <a:solidFill>
                  <a:srgbClr val="FFFFFF"/>
                </a:solidFill>
              </a:rPr>
              <a:t>sql</a:t>
            </a:r>
            <a:r>
              <a:rPr lang="en-US" dirty="0">
                <a:solidFill>
                  <a:srgbClr val="FFFFFF"/>
                </a:solidFill>
              </a:rPr>
              <a:t> file in the downloaded </a:t>
            </a:r>
            <a:r>
              <a:rPr lang="en-US" dirty="0" err="1">
                <a:solidFill>
                  <a:srgbClr val="FFFFFF"/>
                </a:solidFill>
              </a:rPr>
              <a:t>github</a:t>
            </a:r>
            <a:r>
              <a:rPr lang="en-US" dirty="0">
                <a:solidFill>
                  <a:srgbClr val="FFFFFF"/>
                </a:solidFill>
              </a:rPr>
              <a:t> folder</a:t>
            </a:r>
          </a:p>
          <a:p>
            <a:pPr lvl="1">
              <a:buFont typeface="+mj-lt"/>
              <a:buAutoNum type="arabicPeriod"/>
            </a:pPr>
            <a:endParaRPr lang="en-US" dirty="0">
              <a:solidFill>
                <a:srgbClr val="FFFFFF"/>
              </a:solidFill>
            </a:endParaRPr>
          </a:p>
        </p:txBody>
      </p:sp>
      <p:sp>
        <p:nvSpPr>
          <p:cNvPr id="19" name="Footer Placeholder 5">
            <a:extLst>
              <a:ext uri="{FF2B5EF4-FFF2-40B4-BE49-F238E27FC236}">
                <a16:creationId xmlns:a16="http://schemas.microsoft.com/office/drawing/2014/main" id="{9968DD55-0DFB-4B2E-9617-9D509B45A821}"/>
              </a:ext>
            </a:extLst>
          </p:cNvPr>
          <p:cNvSpPr>
            <a:spLocks noGrp="1"/>
          </p:cNvSpPr>
          <p:nvPr>
            <p:ph type="ftr" sz="quarter" idx="11"/>
          </p:nvPr>
        </p:nvSpPr>
        <p:spPr>
          <a:xfrm>
            <a:off x="435868" y="6492875"/>
            <a:ext cx="11197991" cy="365125"/>
          </a:xfrm>
        </p:spPr>
        <p:txBody>
          <a:bodyPr/>
          <a:lstStyle/>
          <a:p>
            <a:pPr algn="r"/>
            <a:r>
              <a:rPr lang="en-US" dirty="0"/>
              <a:t>Vanessa Casillas (Graduate Fellow at QCL)</a:t>
            </a:r>
          </a:p>
        </p:txBody>
      </p:sp>
    </p:spTree>
    <p:extLst>
      <p:ext uri="{BB962C8B-B14F-4D97-AF65-F5344CB8AC3E}">
        <p14:creationId xmlns:p14="http://schemas.microsoft.com/office/powerpoint/2010/main" val="16451441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96FD9E-7D35-254E-B835-7DDBD60F05B5}"/>
              </a:ext>
            </a:extLst>
          </p:cNvPr>
          <p:cNvSpPr>
            <a:spLocks noGrp="1"/>
          </p:cNvSpPr>
          <p:nvPr>
            <p:ph type="title"/>
          </p:nvPr>
        </p:nvSpPr>
        <p:spPr>
          <a:xfrm>
            <a:off x="479394" y="1070800"/>
            <a:ext cx="4283106" cy="5583126"/>
          </a:xfrm>
        </p:spPr>
        <p:txBody>
          <a:bodyPr>
            <a:normAutofit/>
          </a:bodyPr>
          <a:lstStyle/>
          <a:p>
            <a:pPr algn="r"/>
            <a:r>
              <a:rPr lang="en-US" sz="7400"/>
              <a:t>SQL Overview</a:t>
            </a:r>
          </a:p>
        </p:txBody>
      </p:sp>
      <p:graphicFrame>
        <p:nvGraphicFramePr>
          <p:cNvPr id="362" name="Content Placeholder 2">
            <a:extLst>
              <a:ext uri="{FF2B5EF4-FFF2-40B4-BE49-F238E27FC236}">
                <a16:creationId xmlns:a16="http://schemas.microsoft.com/office/drawing/2014/main" id="{894E7399-2620-4A2D-8409-581C25399251}"/>
              </a:ext>
            </a:extLst>
          </p:cNvPr>
          <p:cNvGraphicFramePr>
            <a:graphicFrameLocks noGrp="1"/>
          </p:cNvGraphicFramePr>
          <p:nvPr>
            <p:ph idx="1"/>
            <p:extLst>
              <p:ext uri="{D42A27DB-BD31-4B8C-83A1-F6EECF244321}">
                <p14:modId xmlns:p14="http://schemas.microsoft.com/office/powerpoint/2010/main" val="382901355"/>
              </p:ext>
            </p:extLst>
          </p:nvPr>
        </p:nvGraphicFramePr>
        <p:xfrm>
          <a:off x="5108535" y="1070800"/>
          <a:ext cx="6245265" cy="55893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Footer Placeholder 5">
            <a:extLst>
              <a:ext uri="{FF2B5EF4-FFF2-40B4-BE49-F238E27FC236}">
                <a16:creationId xmlns:a16="http://schemas.microsoft.com/office/drawing/2014/main" id="{6640D03D-A5B3-4C1F-B402-A62D5B6CE51D}"/>
              </a:ext>
            </a:extLst>
          </p:cNvPr>
          <p:cNvSpPr>
            <a:spLocks noGrp="1"/>
          </p:cNvSpPr>
          <p:nvPr>
            <p:ph type="ftr" sz="quarter" idx="11"/>
          </p:nvPr>
        </p:nvSpPr>
        <p:spPr>
          <a:xfrm>
            <a:off x="435868" y="6492875"/>
            <a:ext cx="11197991" cy="365125"/>
          </a:xfrm>
        </p:spPr>
        <p:txBody>
          <a:bodyPr/>
          <a:lstStyle/>
          <a:p>
            <a:pPr algn="r"/>
            <a:r>
              <a:rPr lang="en-US" dirty="0"/>
              <a:t>Vanessa Casillas (Graduate Fellow at QCL)</a:t>
            </a:r>
          </a:p>
        </p:txBody>
      </p:sp>
    </p:spTree>
    <p:extLst>
      <p:ext uri="{BB962C8B-B14F-4D97-AF65-F5344CB8AC3E}">
        <p14:creationId xmlns:p14="http://schemas.microsoft.com/office/powerpoint/2010/main" val="40996583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72" name="Group 71">
            <a:extLst>
              <a:ext uri="{FF2B5EF4-FFF2-40B4-BE49-F238E27FC236}">
                <a16:creationId xmlns:a16="http://schemas.microsoft.com/office/drawing/2014/main" id="{609316A9-990D-4EC3-A671-70EE5C1493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73" name="Straight Connector 72">
              <a:extLst>
                <a:ext uri="{FF2B5EF4-FFF2-40B4-BE49-F238E27FC236}">
                  <a16:creationId xmlns:a16="http://schemas.microsoft.com/office/drawing/2014/main" id="{9B0C6109-9159-49CA-AD7A-F9035539DB7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74" name="Straight Connector 73">
              <a:extLst>
                <a:ext uri="{FF2B5EF4-FFF2-40B4-BE49-F238E27FC236}">
                  <a16:creationId xmlns:a16="http://schemas.microsoft.com/office/drawing/2014/main" id="{686F14F5-308C-4EB6-87AB-05DE9501B1A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75" name="Rectangle 23">
              <a:extLst>
                <a:ext uri="{FF2B5EF4-FFF2-40B4-BE49-F238E27FC236}">
                  <a16:creationId xmlns:a16="http://schemas.microsoft.com/office/drawing/2014/main" id="{BA032363-A188-47C5-9D59-9B788809DC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76" name="Rectangle 25">
              <a:extLst>
                <a:ext uri="{FF2B5EF4-FFF2-40B4-BE49-F238E27FC236}">
                  <a16:creationId xmlns:a16="http://schemas.microsoft.com/office/drawing/2014/main" id="{2C4077DF-6BB9-4069-AD28-6B1664EBB0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77" name="Isosceles Triangle 76">
              <a:extLst>
                <a:ext uri="{FF2B5EF4-FFF2-40B4-BE49-F238E27FC236}">
                  <a16:creationId xmlns:a16="http://schemas.microsoft.com/office/drawing/2014/main" id="{1D2B8B50-3419-41ED-9A9F-3CF9EEBBD3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78" name="Rectangle 27">
              <a:extLst>
                <a:ext uri="{FF2B5EF4-FFF2-40B4-BE49-F238E27FC236}">
                  <a16:creationId xmlns:a16="http://schemas.microsoft.com/office/drawing/2014/main" id="{5C640498-2E73-4FA2-BEB6-C3596A458C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79" name="Rectangle 28">
              <a:extLst>
                <a:ext uri="{FF2B5EF4-FFF2-40B4-BE49-F238E27FC236}">
                  <a16:creationId xmlns:a16="http://schemas.microsoft.com/office/drawing/2014/main" id="{3240EEFC-4112-4C39-A816-C815774F6D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80" name="Rectangle 29">
              <a:extLst>
                <a:ext uri="{FF2B5EF4-FFF2-40B4-BE49-F238E27FC236}">
                  <a16:creationId xmlns:a16="http://schemas.microsoft.com/office/drawing/2014/main" id="{ADF362B0-03EA-4800-9FAA-9F128587E4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81" name="Isosceles Triangle 80">
              <a:extLst>
                <a:ext uri="{FF2B5EF4-FFF2-40B4-BE49-F238E27FC236}">
                  <a16:creationId xmlns:a16="http://schemas.microsoft.com/office/drawing/2014/main" id="{0BA84559-2F4C-4795-9246-4C563F942D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82" name="Isosceles Triangle 81">
              <a:extLst>
                <a:ext uri="{FF2B5EF4-FFF2-40B4-BE49-F238E27FC236}">
                  <a16:creationId xmlns:a16="http://schemas.microsoft.com/office/drawing/2014/main" id="{FA77A1AA-CA47-4A91-A0A1-0A8CE31A98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110" name="Rectangle 83">
            <a:extLst>
              <a:ext uri="{FF2B5EF4-FFF2-40B4-BE49-F238E27FC236}">
                <a16:creationId xmlns:a16="http://schemas.microsoft.com/office/drawing/2014/main" id="{03E8462A-FEBA-4848-81CC-3F8DA3E47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6" name="Group 85">
            <a:extLst>
              <a:ext uri="{FF2B5EF4-FFF2-40B4-BE49-F238E27FC236}">
                <a16:creationId xmlns:a16="http://schemas.microsoft.com/office/drawing/2014/main" id="{2109F83F-40FE-4DB3-84CC-09FB3340D0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87" name="Straight Connector 86">
              <a:extLst>
                <a:ext uri="{FF2B5EF4-FFF2-40B4-BE49-F238E27FC236}">
                  <a16:creationId xmlns:a16="http://schemas.microsoft.com/office/drawing/2014/main" id="{1DE492D7-C3C3-48FF-80C8-37021EA0262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88" name="Rectangle 23">
              <a:extLst>
                <a:ext uri="{FF2B5EF4-FFF2-40B4-BE49-F238E27FC236}">
                  <a16:creationId xmlns:a16="http://schemas.microsoft.com/office/drawing/2014/main" id="{0B30FF97-2E9A-490A-AED2-90BA2E0EC1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89" name="Rectangle 25">
              <a:extLst>
                <a:ext uri="{FF2B5EF4-FFF2-40B4-BE49-F238E27FC236}">
                  <a16:creationId xmlns:a16="http://schemas.microsoft.com/office/drawing/2014/main" id="{B6D53C7D-A312-47B6-A66A-230A19CFAC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90" name="Isosceles Triangle 89">
              <a:extLst>
                <a:ext uri="{FF2B5EF4-FFF2-40B4-BE49-F238E27FC236}">
                  <a16:creationId xmlns:a16="http://schemas.microsoft.com/office/drawing/2014/main" id="{9329D58C-0D2E-4A2B-AD6A-9CEE506784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91" name="Rectangle 27">
              <a:extLst>
                <a:ext uri="{FF2B5EF4-FFF2-40B4-BE49-F238E27FC236}">
                  <a16:creationId xmlns:a16="http://schemas.microsoft.com/office/drawing/2014/main" id="{9D446EDE-C690-4461-8BF2-7634808FC8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92" name="Rectangle 28">
              <a:extLst>
                <a:ext uri="{FF2B5EF4-FFF2-40B4-BE49-F238E27FC236}">
                  <a16:creationId xmlns:a16="http://schemas.microsoft.com/office/drawing/2014/main" id="{323F3D34-6531-4AD7-A8C6-195A090281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93" name="Rectangle 29">
              <a:extLst>
                <a:ext uri="{FF2B5EF4-FFF2-40B4-BE49-F238E27FC236}">
                  <a16:creationId xmlns:a16="http://schemas.microsoft.com/office/drawing/2014/main" id="{B9B0AE3F-2350-435F-A9B0-C310BF8763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94" name="Isosceles Triangle 93">
              <a:extLst>
                <a:ext uri="{FF2B5EF4-FFF2-40B4-BE49-F238E27FC236}">
                  <a16:creationId xmlns:a16="http://schemas.microsoft.com/office/drawing/2014/main" id="{4EFA655C-9E50-4C14-A89E-AD7B648E4E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95" name="Isosceles Triangle 94">
              <a:extLst>
                <a:ext uri="{FF2B5EF4-FFF2-40B4-BE49-F238E27FC236}">
                  <a16:creationId xmlns:a16="http://schemas.microsoft.com/office/drawing/2014/main" id="{3E843863-7D25-4C01-9A17-E817CB6D99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111" name="Rectangle 96">
            <a:extLst>
              <a:ext uri="{FF2B5EF4-FFF2-40B4-BE49-F238E27FC236}">
                <a16:creationId xmlns:a16="http://schemas.microsoft.com/office/drawing/2014/main" id="{7941F9B1-B01B-4A84-89D9-B169AEB4E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24" descr="A picture containing icon&#10;&#10;Description automatically generated">
            <a:extLst>
              <a:ext uri="{FF2B5EF4-FFF2-40B4-BE49-F238E27FC236}">
                <a16:creationId xmlns:a16="http://schemas.microsoft.com/office/drawing/2014/main" id="{47DEE888-B55C-4FA3-BEA3-886F1A173D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61788" y="598933"/>
            <a:ext cx="5462027" cy="5660133"/>
          </a:xfrm>
          <a:prstGeom prst="rect">
            <a:avLst/>
          </a:prstGeom>
        </p:spPr>
      </p:pic>
      <p:sp>
        <p:nvSpPr>
          <p:cNvPr id="96" name="TextBox 95">
            <a:extLst>
              <a:ext uri="{FF2B5EF4-FFF2-40B4-BE49-F238E27FC236}">
                <a16:creationId xmlns:a16="http://schemas.microsoft.com/office/drawing/2014/main" id="{5EDE5F7E-74AF-4D89-9053-17C9478C6243}"/>
              </a:ext>
            </a:extLst>
          </p:cNvPr>
          <p:cNvSpPr txBox="1"/>
          <p:nvPr/>
        </p:nvSpPr>
        <p:spPr>
          <a:xfrm>
            <a:off x="10422996" y="6402526"/>
            <a:ext cx="1375698" cy="215444"/>
          </a:xfrm>
          <a:prstGeom prst="rect">
            <a:avLst/>
          </a:prstGeom>
          <a:noFill/>
        </p:spPr>
        <p:txBody>
          <a:bodyPr wrap="none" rtlCol="0">
            <a:spAutoFit/>
          </a:bodyPr>
          <a:lstStyle/>
          <a:p>
            <a:r>
              <a:rPr lang="en-US" sz="800" dirty="0"/>
              <a:t>Made in Adobe Illustrator </a:t>
            </a:r>
          </a:p>
        </p:txBody>
      </p:sp>
      <p:sp>
        <p:nvSpPr>
          <p:cNvPr id="102" name="Footer Placeholder 5">
            <a:extLst>
              <a:ext uri="{FF2B5EF4-FFF2-40B4-BE49-F238E27FC236}">
                <a16:creationId xmlns:a16="http://schemas.microsoft.com/office/drawing/2014/main" id="{15532DD1-F434-4049-A564-BB756CE41810}"/>
              </a:ext>
            </a:extLst>
          </p:cNvPr>
          <p:cNvSpPr>
            <a:spLocks noGrp="1"/>
          </p:cNvSpPr>
          <p:nvPr>
            <p:ph type="ftr" sz="quarter" idx="11"/>
          </p:nvPr>
        </p:nvSpPr>
        <p:spPr>
          <a:xfrm>
            <a:off x="435868" y="6492875"/>
            <a:ext cx="11197991" cy="365125"/>
          </a:xfrm>
        </p:spPr>
        <p:txBody>
          <a:bodyPr/>
          <a:lstStyle/>
          <a:p>
            <a:pPr algn="r"/>
            <a:r>
              <a:rPr lang="en-US" dirty="0"/>
              <a:t>Vanessa Casillas (Graduate Fellow at QCL)</a:t>
            </a:r>
          </a:p>
        </p:txBody>
      </p:sp>
    </p:spTree>
    <p:extLst>
      <p:ext uri="{BB962C8B-B14F-4D97-AF65-F5344CB8AC3E}">
        <p14:creationId xmlns:p14="http://schemas.microsoft.com/office/powerpoint/2010/main" val="2186430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D2F82C-93F7-4B68-89E5-27A87B8BB006}"/>
              </a:ext>
            </a:extLst>
          </p:cNvPr>
          <p:cNvSpPr>
            <a:spLocks noGrp="1"/>
          </p:cNvSpPr>
          <p:nvPr>
            <p:ph type="title"/>
          </p:nvPr>
        </p:nvSpPr>
        <p:spPr>
          <a:xfrm>
            <a:off x="675065" y="609600"/>
            <a:ext cx="2930518" cy="1320800"/>
          </a:xfrm>
        </p:spPr>
        <p:txBody>
          <a:bodyPr anchor="ctr">
            <a:normAutofit/>
          </a:bodyPr>
          <a:lstStyle/>
          <a:p>
            <a:r>
              <a:rPr lang="en-US" dirty="0"/>
              <a:t>Inner Join</a:t>
            </a:r>
          </a:p>
        </p:txBody>
      </p:sp>
      <p:sp>
        <p:nvSpPr>
          <p:cNvPr id="3" name="Content Placeholder 2">
            <a:extLst>
              <a:ext uri="{FF2B5EF4-FFF2-40B4-BE49-F238E27FC236}">
                <a16:creationId xmlns:a16="http://schemas.microsoft.com/office/drawing/2014/main" id="{D159CF09-897B-47E6-B6FC-E92BDCD99754}"/>
              </a:ext>
            </a:extLst>
          </p:cNvPr>
          <p:cNvSpPr>
            <a:spLocks noGrp="1"/>
          </p:cNvSpPr>
          <p:nvPr>
            <p:ph idx="1"/>
          </p:nvPr>
        </p:nvSpPr>
        <p:spPr>
          <a:xfrm>
            <a:off x="671360" y="2160589"/>
            <a:ext cx="8828899" cy="3880773"/>
          </a:xfrm>
        </p:spPr>
        <p:txBody>
          <a:bodyPr>
            <a:normAutofit/>
          </a:bodyPr>
          <a:lstStyle/>
          <a:p>
            <a:endParaRPr lang="en-US" b="1" dirty="0"/>
          </a:p>
          <a:p>
            <a:endParaRPr lang="en-US" b="1" dirty="0"/>
          </a:p>
          <a:p>
            <a:pPr marL="0" indent="0">
              <a:buNone/>
            </a:pPr>
            <a:r>
              <a:rPr lang="en-US" b="1" dirty="0">
                <a:solidFill>
                  <a:schemeClr val="accent5">
                    <a:lumMod val="75000"/>
                  </a:schemeClr>
                </a:solidFill>
              </a:rPr>
              <a:t>select</a:t>
            </a:r>
            <a:r>
              <a:rPr lang="en-US" dirty="0"/>
              <a:t> </a:t>
            </a:r>
            <a:r>
              <a:rPr lang="en-US" dirty="0" err="1"/>
              <a:t>state_computer_data.State</a:t>
            </a:r>
            <a:r>
              <a:rPr lang="en-US" dirty="0"/>
              <a:t>, state_computer_data_2019.Housing_Households_with_a_computer, </a:t>
            </a:r>
            <a:r>
              <a:rPr lang="en-US" dirty="0" err="1"/>
              <a:t>state_crime.Data_Totals_Property_Theft</a:t>
            </a:r>
            <a:r>
              <a:rPr lang="en-US" dirty="0"/>
              <a:t> </a:t>
            </a:r>
            <a:br>
              <a:rPr lang="en-US" dirty="0"/>
            </a:br>
            <a:r>
              <a:rPr lang="en-US" b="1" dirty="0">
                <a:solidFill>
                  <a:schemeClr val="accent5">
                    <a:lumMod val="75000"/>
                  </a:schemeClr>
                </a:solidFill>
              </a:rPr>
              <a:t>from</a:t>
            </a:r>
            <a:r>
              <a:rPr lang="en-US" dirty="0"/>
              <a:t> </a:t>
            </a:r>
            <a:r>
              <a:rPr lang="en-US" dirty="0" err="1"/>
              <a:t>state_computer_data</a:t>
            </a:r>
            <a:br>
              <a:rPr lang="en-US" dirty="0"/>
            </a:br>
            <a:r>
              <a:rPr lang="en-US" b="1" dirty="0">
                <a:solidFill>
                  <a:schemeClr val="accent5">
                    <a:lumMod val="75000"/>
                  </a:schemeClr>
                </a:solidFill>
              </a:rPr>
              <a:t>join</a:t>
            </a:r>
            <a:r>
              <a:rPr lang="en-US" dirty="0"/>
              <a:t> </a:t>
            </a:r>
            <a:r>
              <a:rPr lang="en-US" dirty="0" err="1"/>
              <a:t>state_crime</a:t>
            </a:r>
            <a:r>
              <a:rPr lang="en-US" dirty="0"/>
              <a:t> </a:t>
            </a:r>
            <a:br>
              <a:rPr lang="en-US" dirty="0"/>
            </a:br>
            <a:r>
              <a:rPr lang="en-US" b="1" dirty="0">
                <a:solidFill>
                  <a:schemeClr val="accent5">
                    <a:lumMod val="75000"/>
                  </a:schemeClr>
                </a:solidFill>
              </a:rPr>
              <a:t>on</a:t>
            </a:r>
            <a:r>
              <a:rPr lang="en-US" dirty="0"/>
              <a:t> </a:t>
            </a:r>
            <a:r>
              <a:rPr lang="en-US" dirty="0" err="1"/>
              <a:t>state_computer_data.state</a:t>
            </a:r>
            <a:r>
              <a:rPr lang="en-US" dirty="0"/>
              <a:t> = </a:t>
            </a:r>
            <a:r>
              <a:rPr lang="en-US" dirty="0" err="1"/>
              <a:t>state_crime.State</a:t>
            </a:r>
            <a:r>
              <a:rPr lang="en-US" dirty="0">
                <a:solidFill>
                  <a:srgbClr val="FF0000"/>
                </a:solidFill>
              </a:rPr>
              <a:t>;</a:t>
            </a:r>
            <a:r>
              <a:rPr lang="en-US" dirty="0"/>
              <a:t> </a:t>
            </a:r>
          </a:p>
          <a:p>
            <a:pPr marL="0" indent="0">
              <a:lnSpc>
                <a:spcPct val="90000"/>
              </a:lnSpc>
              <a:buNone/>
            </a:pPr>
            <a:endParaRPr lang="en-US" sz="1300" dirty="0"/>
          </a:p>
        </p:txBody>
      </p:sp>
      <p:pic>
        <p:nvPicPr>
          <p:cNvPr id="5" name="Graphic 4">
            <a:extLst>
              <a:ext uri="{FF2B5EF4-FFF2-40B4-BE49-F238E27FC236}">
                <a16:creationId xmlns:a16="http://schemas.microsoft.com/office/drawing/2014/main" id="{8A29A687-D5F3-4B76-BCC5-668609F1086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885842" y="234950"/>
            <a:ext cx="2171700" cy="1695450"/>
          </a:xfrm>
          <a:prstGeom prst="rect">
            <a:avLst/>
          </a:prstGeom>
        </p:spPr>
      </p:pic>
      <p:sp>
        <p:nvSpPr>
          <p:cNvPr id="13" name="Footer Placeholder 5">
            <a:extLst>
              <a:ext uri="{FF2B5EF4-FFF2-40B4-BE49-F238E27FC236}">
                <a16:creationId xmlns:a16="http://schemas.microsoft.com/office/drawing/2014/main" id="{5283395B-D8AB-48F6-9BA8-93979EDC31DD}"/>
              </a:ext>
            </a:extLst>
          </p:cNvPr>
          <p:cNvSpPr>
            <a:spLocks noGrp="1"/>
          </p:cNvSpPr>
          <p:nvPr>
            <p:ph type="ftr" sz="quarter" idx="11"/>
          </p:nvPr>
        </p:nvSpPr>
        <p:spPr>
          <a:xfrm>
            <a:off x="435868" y="6492875"/>
            <a:ext cx="11197991" cy="365125"/>
          </a:xfrm>
        </p:spPr>
        <p:txBody>
          <a:bodyPr/>
          <a:lstStyle/>
          <a:p>
            <a:pPr algn="r"/>
            <a:r>
              <a:rPr lang="en-US" dirty="0"/>
              <a:t>Vanessa Casillas (Graduate Fellow at QCL)</a:t>
            </a:r>
          </a:p>
        </p:txBody>
      </p:sp>
    </p:spTree>
    <p:extLst>
      <p:ext uri="{BB962C8B-B14F-4D97-AF65-F5344CB8AC3E}">
        <p14:creationId xmlns:p14="http://schemas.microsoft.com/office/powerpoint/2010/main" val="215900767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756FE6-F8F8-443E-9C22-B318841705D7}"/>
              </a:ext>
            </a:extLst>
          </p:cNvPr>
          <p:cNvSpPr>
            <a:spLocks noGrp="1"/>
          </p:cNvSpPr>
          <p:nvPr>
            <p:ph type="title"/>
          </p:nvPr>
        </p:nvSpPr>
        <p:spPr/>
        <p:txBody>
          <a:bodyPr/>
          <a:lstStyle/>
          <a:p>
            <a:r>
              <a:rPr lang="en-US" dirty="0"/>
              <a:t>Detail View</a:t>
            </a:r>
          </a:p>
        </p:txBody>
      </p:sp>
      <p:sp>
        <p:nvSpPr>
          <p:cNvPr id="3" name="Content Placeholder 2">
            <a:extLst>
              <a:ext uri="{FF2B5EF4-FFF2-40B4-BE49-F238E27FC236}">
                <a16:creationId xmlns:a16="http://schemas.microsoft.com/office/drawing/2014/main" id="{FE565216-AC78-404F-BC06-0B301B6BB1DE}"/>
              </a:ext>
            </a:extLst>
          </p:cNvPr>
          <p:cNvSpPr>
            <a:spLocks noGrp="1"/>
          </p:cNvSpPr>
          <p:nvPr>
            <p:ph idx="1"/>
          </p:nvPr>
        </p:nvSpPr>
        <p:spPr/>
        <p:txBody>
          <a:bodyPr/>
          <a:lstStyle/>
          <a:p>
            <a:pPr marL="0" indent="0">
              <a:buNone/>
            </a:pPr>
            <a:endParaRPr lang="en-US" b="1" dirty="0"/>
          </a:p>
          <a:p>
            <a:pPr marL="0" indent="0">
              <a:buNone/>
            </a:pPr>
            <a:endParaRPr lang="en-US" b="1" dirty="0"/>
          </a:p>
          <a:p>
            <a:pPr marL="0" indent="0">
              <a:buNone/>
            </a:pPr>
            <a:endParaRPr lang="en-US" b="1" dirty="0"/>
          </a:p>
          <a:p>
            <a:pPr marL="0" indent="0">
              <a:buNone/>
            </a:pPr>
            <a:r>
              <a:rPr lang="en-US" b="1" dirty="0">
                <a:solidFill>
                  <a:srgbClr val="00B0F0"/>
                </a:solidFill>
              </a:rPr>
              <a:t>select</a:t>
            </a:r>
            <a:r>
              <a:rPr lang="en-US" dirty="0"/>
              <a:t> </a:t>
            </a:r>
            <a:r>
              <a:rPr lang="en-US" dirty="0" err="1">
                <a:solidFill>
                  <a:srgbClr val="7030A0"/>
                </a:solidFill>
              </a:rPr>
              <a:t>state_computer_data</a:t>
            </a:r>
            <a:r>
              <a:rPr lang="en-US" dirty="0" err="1"/>
              <a:t>.</a:t>
            </a:r>
            <a:r>
              <a:rPr lang="en-US" dirty="0" err="1">
                <a:solidFill>
                  <a:srgbClr val="92D050"/>
                </a:solidFill>
              </a:rPr>
              <a:t>State</a:t>
            </a:r>
            <a:r>
              <a:rPr lang="en-US" dirty="0"/>
              <a:t>, </a:t>
            </a:r>
            <a:r>
              <a:rPr lang="en-US" dirty="0" err="1">
                <a:solidFill>
                  <a:srgbClr val="7030A0"/>
                </a:solidFill>
              </a:rPr>
              <a:t>state_computer_data</a:t>
            </a:r>
            <a:r>
              <a:rPr lang="en-US" dirty="0" err="1"/>
              <a:t>.</a:t>
            </a:r>
            <a:r>
              <a:rPr lang="en-US" dirty="0" err="1">
                <a:solidFill>
                  <a:srgbClr val="92D050"/>
                </a:solidFill>
              </a:rPr>
              <a:t>Housing_Households_with_a_computer</a:t>
            </a:r>
            <a:r>
              <a:rPr lang="en-US" dirty="0"/>
              <a:t>, </a:t>
            </a:r>
            <a:r>
              <a:rPr lang="en-US" dirty="0" err="1">
                <a:solidFill>
                  <a:srgbClr val="7030A0"/>
                </a:solidFill>
              </a:rPr>
              <a:t>state_crime</a:t>
            </a:r>
            <a:r>
              <a:rPr lang="en-US" dirty="0" err="1"/>
              <a:t>.</a:t>
            </a:r>
            <a:r>
              <a:rPr lang="en-US" dirty="0" err="1">
                <a:solidFill>
                  <a:srgbClr val="92D050"/>
                </a:solidFill>
              </a:rPr>
              <a:t>Data_Totals_Property_Theft</a:t>
            </a:r>
            <a:r>
              <a:rPr lang="en-US" dirty="0">
                <a:solidFill>
                  <a:srgbClr val="92D050"/>
                </a:solidFill>
              </a:rPr>
              <a:t> </a:t>
            </a:r>
            <a:br>
              <a:rPr lang="en-US" dirty="0"/>
            </a:br>
            <a:r>
              <a:rPr lang="en-US" b="1" dirty="0">
                <a:solidFill>
                  <a:srgbClr val="FF0000"/>
                </a:solidFill>
              </a:rPr>
              <a:t>from</a:t>
            </a:r>
            <a:r>
              <a:rPr lang="en-US" dirty="0"/>
              <a:t> </a:t>
            </a:r>
            <a:r>
              <a:rPr lang="en-US" dirty="0" err="1">
                <a:solidFill>
                  <a:srgbClr val="7030A0"/>
                </a:solidFill>
              </a:rPr>
              <a:t>state_computer_data</a:t>
            </a:r>
            <a:br>
              <a:rPr lang="en-US" dirty="0"/>
            </a:br>
            <a:r>
              <a:rPr lang="en-US" b="1" dirty="0">
                <a:solidFill>
                  <a:srgbClr val="FFC000"/>
                </a:solidFill>
              </a:rPr>
              <a:t>join</a:t>
            </a:r>
            <a:r>
              <a:rPr lang="en-US" dirty="0"/>
              <a:t> </a:t>
            </a:r>
            <a:r>
              <a:rPr lang="en-US" dirty="0" err="1">
                <a:solidFill>
                  <a:srgbClr val="7030A0"/>
                </a:solidFill>
              </a:rPr>
              <a:t>state_crime</a:t>
            </a:r>
            <a:r>
              <a:rPr lang="en-US" dirty="0">
                <a:solidFill>
                  <a:srgbClr val="7030A0"/>
                </a:solidFill>
              </a:rPr>
              <a:t> </a:t>
            </a:r>
            <a:br>
              <a:rPr lang="en-US" dirty="0"/>
            </a:br>
            <a:r>
              <a:rPr lang="en-US" b="1" dirty="0">
                <a:solidFill>
                  <a:srgbClr val="FFC000"/>
                </a:solidFill>
              </a:rPr>
              <a:t>on</a:t>
            </a:r>
            <a:r>
              <a:rPr lang="en-US" dirty="0"/>
              <a:t> </a:t>
            </a:r>
            <a:r>
              <a:rPr lang="en-US" dirty="0" err="1">
                <a:solidFill>
                  <a:srgbClr val="7030A0"/>
                </a:solidFill>
              </a:rPr>
              <a:t>state_computer_data</a:t>
            </a:r>
            <a:r>
              <a:rPr lang="en-US" dirty="0" err="1"/>
              <a:t>.</a:t>
            </a:r>
            <a:r>
              <a:rPr lang="en-US" dirty="0" err="1">
                <a:solidFill>
                  <a:srgbClr val="92D050"/>
                </a:solidFill>
              </a:rPr>
              <a:t>state</a:t>
            </a:r>
            <a:r>
              <a:rPr lang="en-US" dirty="0">
                <a:solidFill>
                  <a:srgbClr val="92D050"/>
                </a:solidFill>
              </a:rPr>
              <a:t> </a:t>
            </a:r>
            <a:r>
              <a:rPr lang="en-US" dirty="0"/>
              <a:t>= </a:t>
            </a:r>
            <a:r>
              <a:rPr lang="en-US" dirty="0" err="1">
                <a:solidFill>
                  <a:srgbClr val="7030A0"/>
                </a:solidFill>
              </a:rPr>
              <a:t>state_crime</a:t>
            </a:r>
            <a:r>
              <a:rPr lang="en-US" dirty="0" err="1"/>
              <a:t>.</a:t>
            </a:r>
            <a:r>
              <a:rPr lang="en-US" dirty="0" err="1">
                <a:solidFill>
                  <a:srgbClr val="92D050"/>
                </a:solidFill>
              </a:rPr>
              <a:t>State</a:t>
            </a:r>
            <a:r>
              <a:rPr lang="en-US" dirty="0"/>
              <a:t>; </a:t>
            </a:r>
          </a:p>
          <a:p>
            <a:endParaRPr lang="en-US" dirty="0"/>
          </a:p>
        </p:txBody>
      </p:sp>
      <p:cxnSp>
        <p:nvCxnSpPr>
          <p:cNvPr id="29" name="Straight Arrow Connector 28">
            <a:extLst>
              <a:ext uri="{FF2B5EF4-FFF2-40B4-BE49-F238E27FC236}">
                <a16:creationId xmlns:a16="http://schemas.microsoft.com/office/drawing/2014/main" id="{AEE7276D-E1A6-4CCF-AFF3-A3981C07234A}"/>
              </a:ext>
            </a:extLst>
          </p:cNvPr>
          <p:cNvCxnSpPr/>
          <p:nvPr/>
        </p:nvCxnSpPr>
        <p:spPr>
          <a:xfrm>
            <a:off x="6159851" y="4945987"/>
            <a:ext cx="399803"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2" name="TextBox 31">
            <a:extLst>
              <a:ext uri="{FF2B5EF4-FFF2-40B4-BE49-F238E27FC236}">
                <a16:creationId xmlns:a16="http://schemas.microsoft.com/office/drawing/2014/main" id="{95E1CDC9-0173-4A24-AB86-47E61135DF2D}"/>
              </a:ext>
            </a:extLst>
          </p:cNvPr>
          <p:cNvSpPr txBox="1"/>
          <p:nvPr/>
        </p:nvSpPr>
        <p:spPr>
          <a:xfrm>
            <a:off x="6559654" y="4734756"/>
            <a:ext cx="846707" cy="369332"/>
          </a:xfrm>
          <a:prstGeom prst="rect">
            <a:avLst/>
          </a:prstGeom>
          <a:noFill/>
        </p:spPr>
        <p:txBody>
          <a:bodyPr wrap="none" rtlCol="0">
            <a:spAutoFit/>
          </a:bodyPr>
          <a:lstStyle/>
          <a:p>
            <a:r>
              <a:rPr lang="en-US" dirty="0"/>
              <a:t>syntax</a:t>
            </a:r>
          </a:p>
        </p:txBody>
      </p:sp>
      <p:cxnSp>
        <p:nvCxnSpPr>
          <p:cNvPr id="33" name="Straight Arrow Connector 32">
            <a:extLst>
              <a:ext uri="{FF2B5EF4-FFF2-40B4-BE49-F238E27FC236}">
                <a16:creationId xmlns:a16="http://schemas.microsoft.com/office/drawing/2014/main" id="{F5697C8F-A63C-4158-9981-28B20C4BB0D6}"/>
              </a:ext>
            </a:extLst>
          </p:cNvPr>
          <p:cNvCxnSpPr/>
          <p:nvPr/>
        </p:nvCxnSpPr>
        <p:spPr>
          <a:xfrm flipV="1">
            <a:off x="1104185" y="3079858"/>
            <a:ext cx="0" cy="307570"/>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4141D9B4-4897-4856-B5A6-6618AA5FBA1E}"/>
              </a:ext>
            </a:extLst>
          </p:cNvPr>
          <p:cNvCxnSpPr/>
          <p:nvPr/>
        </p:nvCxnSpPr>
        <p:spPr>
          <a:xfrm flipV="1">
            <a:off x="2819377" y="3079858"/>
            <a:ext cx="0" cy="307570"/>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48F15574-3D49-4287-A790-569DCD5D1175}"/>
              </a:ext>
            </a:extLst>
          </p:cNvPr>
          <p:cNvCxnSpPr>
            <a:cxnSpLocks/>
          </p:cNvCxnSpPr>
          <p:nvPr/>
        </p:nvCxnSpPr>
        <p:spPr>
          <a:xfrm flipV="1">
            <a:off x="4671928" y="3103411"/>
            <a:ext cx="0" cy="5428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4E565E34-5712-4394-8B9A-084267DDD926}"/>
              </a:ext>
            </a:extLst>
          </p:cNvPr>
          <p:cNvCxnSpPr>
            <a:cxnSpLocks/>
          </p:cNvCxnSpPr>
          <p:nvPr/>
        </p:nvCxnSpPr>
        <p:spPr>
          <a:xfrm flipH="1">
            <a:off x="473825" y="4367587"/>
            <a:ext cx="203510"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76725E8A-55A3-41C9-B33F-B0AC936E08CE}"/>
              </a:ext>
            </a:extLst>
          </p:cNvPr>
          <p:cNvCxnSpPr>
            <a:cxnSpLocks/>
          </p:cNvCxnSpPr>
          <p:nvPr/>
        </p:nvCxnSpPr>
        <p:spPr>
          <a:xfrm>
            <a:off x="903513" y="5096411"/>
            <a:ext cx="0" cy="275706"/>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692649F3-FB4B-4DEA-A46C-3DA9C4CD604C}"/>
              </a:ext>
            </a:extLst>
          </p:cNvPr>
          <p:cNvSpPr txBox="1"/>
          <p:nvPr/>
        </p:nvSpPr>
        <p:spPr>
          <a:xfrm>
            <a:off x="483677" y="2419280"/>
            <a:ext cx="1692466" cy="646331"/>
          </a:xfrm>
          <a:prstGeom prst="rect">
            <a:avLst/>
          </a:prstGeom>
          <a:noFill/>
        </p:spPr>
        <p:txBody>
          <a:bodyPr wrap="square" rtlCol="0">
            <a:spAutoFit/>
          </a:bodyPr>
          <a:lstStyle/>
          <a:p>
            <a:r>
              <a:rPr lang="en-US" dirty="0">
                <a:solidFill>
                  <a:srgbClr val="00B0F0"/>
                </a:solidFill>
              </a:rPr>
              <a:t>What do you want to see?</a:t>
            </a:r>
          </a:p>
        </p:txBody>
      </p:sp>
      <p:sp>
        <p:nvSpPr>
          <p:cNvPr id="45" name="TextBox 44">
            <a:extLst>
              <a:ext uri="{FF2B5EF4-FFF2-40B4-BE49-F238E27FC236}">
                <a16:creationId xmlns:a16="http://schemas.microsoft.com/office/drawing/2014/main" id="{3A5C94C6-B62B-46DC-B721-D1DAF6FA10E7}"/>
              </a:ext>
            </a:extLst>
          </p:cNvPr>
          <p:cNvSpPr txBox="1"/>
          <p:nvPr/>
        </p:nvSpPr>
        <p:spPr>
          <a:xfrm>
            <a:off x="687184" y="1108661"/>
            <a:ext cx="6097384" cy="1200329"/>
          </a:xfrm>
          <a:prstGeom prst="rect">
            <a:avLst/>
          </a:prstGeom>
          <a:noFill/>
        </p:spPr>
        <p:txBody>
          <a:bodyPr wrap="square">
            <a:spAutoFit/>
          </a:bodyPr>
          <a:lstStyle/>
          <a:p>
            <a:r>
              <a:rPr lang="en-US" b="0" i="0" dirty="0">
                <a:solidFill>
                  <a:srgbClr val="0000CD"/>
                </a:solidFill>
                <a:effectLst/>
                <a:latin typeface="Consolas" panose="020B0609020204030204" pitchFamily="49" charset="0"/>
              </a:rPr>
              <a:t>SELECT</a:t>
            </a:r>
            <a:r>
              <a:rPr lang="en-US" b="0" i="0" dirty="0">
                <a:solidFill>
                  <a:srgbClr val="000000"/>
                </a:solidFill>
                <a:effectLst/>
                <a:latin typeface="Consolas" panose="020B0609020204030204" pitchFamily="49" charset="0"/>
              </a:rPr>
              <a:t> </a:t>
            </a:r>
            <a:r>
              <a:rPr lang="en-US" b="0" i="1" dirty="0" err="1">
                <a:solidFill>
                  <a:srgbClr val="000000"/>
                </a:solidFill>
                <a:effectLst/>
                <a:latin typeface="Consolas" panose="020B0609020204030204" pitchFamily="49" charset="0"/>
              </a:rPr>
              <a:t>column_name</a:t>
            </a:r>
            <a:r>
              <a:rPr lang="en-US" b="0" i="1" dirty="0">
                <a:solidFill>
                  <a:srgbClr val="000000"/>
                </a:solidFill>
                <a:effectLst/>
                <a:latin typeface="Consolas" panose="020B0609020204030204" pitchFamily="49" charset="0"/>
              </a:rPr>
              <a:t>(s)</a:t>
            </a:r>
            <a:br>
              <a:rPr lang="en-US" dirty="0"/>
            </a:br>
            <a:r>
              <a:rPr lang="en-US" b="0" i="0" dirty="0">
                <a:solidFill>
                  <a:srgbClr val="0000CD"/>
                </a:solidFill>
                <a:effectLst/>
                <a:latin typeface="Consolas" panose="020B0609020204030204" pitchFamily="49" charset="0"/>
              </a:rPr>
              <a:t>FROM</a:t>
            </a:r>
            <a:r>
              <a:rPr lang="en-US" b="0" i="0" dirty="0">
                <a:solidFill>
                  <a:srgbClr val="000000"/>
                </a:solidFill>
                <a:effectLst/>
                <a:latin typeface="Consolas" panose="020B0609020204030204" pitchFamily="49" charset="0"/>
              </a:rPr>
              <a:t> </a:t>
            </a:r>
            <a:r>
              <a:rPr lang="en-US" b="0" i="1" dirty="0">
                <a:solidFill>
                  <a:srgbClr val="000000"/>
                </a:solidFill>
                <a:effectLst/>
                <a:latin typeface="Consolas" panose="020B0609020204030204" pitchFamily="49" charset="0"/>
              </a:rPr>
              <a:t>table1</a:t>
            </a:r>
            <a:br>
              <a:rPr lang="en-US" dirty="0"/>
            </a:br>
            <a:r>
              <a:rPr lang="en-US" b="0" i="0" dirty="0">
                <a:solidFill>
                  <a:srgbClr val="0000CD"/>
                </a:solidFill>
                <a:effectLst/>
                <a:latin typeface="Consolas" panose="020B0609020204030204" pitchFamily="49" charset="0"/>
              </a:rPr>
              <a:t>INNER</a:t>
            </a:r>
            <a:r>
              <a:rPr lang="en-US" b="0" i="0" dirty="0">
                <a:solidFill>
                  <a:srgbClr val="000000"/>
                </a:solidFill>
                <a:effectLst/>
                <a:latin typeface="Consolas" panose="020B0609020204030204" pitchFamily="49" charset="0"/>
              </a:rPr>
              <a:t> </a:t>
            </a:r>
            <a:r>
              <a:rPr lang="en-US" b="0" i="0" dirty="0">
                <a:solidFill>
                  <a:srgbClr val="0000CD"/>
                </a:solidFill>
                <a:effectLst/>
                <a:latin typeface="Consolas" panose="020B0609020204030204" pitchFamily="49" charset="0"/>
              </a:rPr>
              <a:t>JOIN</a:t>
            </a:r>
            <a:r>
              <a:rPr lang="en-US" b="0" i="0" dirty="0">
                <a:solidFill>
                  <a:srgbClr val="000000"/>
                </a:solidFill>
                <a:effectLst/>
                <a:latin typeface="Consolas" panose="020B0609020204030204" pitchFamily="49" charset="0"/>
              </a:rPr>
              <a:t> </a:t>
            </a:r>
            <a:r>
              <a:rPr lang="en-US" b="0" i="1" dirty="0">
                <a:solidFill>
                  <a:srgbClr val="000000"/>
                </a:solidFill>
                <a:effectLst/>
                <a:latin typeface="Consolas" panose="020B0609020204030204" pitchFamily="49" charset="0"/>
              </a:rPr>
              <a:t>table2</a:t>
            </a:r>
            <a:br>
              <a:rPr lang="en-US" b="0" i="1" dirty="0">
                <a:solidFill>
                  <a:srgbClr val="000000"/>
                </a:solidFill>
                <a:effectLst/>
                <a:latin typeface="Consolas" panose="020B0609020204030204" pitchFamily="49" charset="0"/>
              </a:rPr>
            </a:br>
            <a:r>
              <a:rPr lang="en-US" b="0" i="0" dirty="0">
                <a:solidFill>
                  <a:srgbClr val="0000CD"/>
                </a:solidFill>
                <a:effectLst/>
                <a:latin typeface="Consolas" panose="020B0609020204030204" pitchFamily="49" charset="0"/>
              </a:rPr>
              <a:t>ON</a:t>
            </a:r>
            <a:r>
              <a:rPr lang="en-US" b="0" i="0" dirty="0">
                <a:solidFill>
                  <a:srgbClr val="000000"/>
                </a:solidFill>
                <a:effectLst/>
                <a:latin typeface="Consolas" panose="020B0609020204030204" pitchFamily="49" charset="0"/>
              </a:rPr>
              <a:t> </a:t>
            </a:r>
            <a:r>
              <a:rPr lang="en-US" b="0" i="1" dirty="0">
                <a:solidFill>
                  <a:srgbClr val="000000"/>
                </a:solidFill>
                <a:effectLst/>
                <a:latin typeface="Consolas" panose="020B0609020204030204" pitchFamily="49" charset="0"/>
              </a:rPr>
              <a:t>table1.column_name </a:t>
            </a:r>
            <a:r>
              <a:rPr lang="en-US" b="0" i="0" dirty="0">
                <a:solidFill>
                  <a:srgbClr val="000000"/>
                </a:solidFill>
                <a:effectLst/>
                <a:latin typeface="Consolas" panose="020B0609020204030204" pitchFamily="49" charset="0"/>
              </a:rPr>
              <a:t>=</a:t>
            </a:r>
            <a:r>
              <a:rPr lang="en-US" b="0" i="1" dirty="0">
                <a:solidFill>
                  <a:srgbClr val="000000"/>
                </a:solidFill>
                <a:effectLst/>
                <a:latin typeface="Consolas" panose="020B0609020204030204" pitchFamily="49" charset="0"/>
              </a:rPr>
              <a:t> table2.column_name</a:t>
            </a:r>
            <a:r>
              <a:rPr lang="en-US" b="0" i="0" dirty="0">
                <a:solidFill>
                  <a:srgbClr val="000000"/>
                </a:solidFill>
                <a:effectLst/>
                <a:latin typeface="Consolas" panose="020B0609020204030204" pitchFamily="49" charset="0"/>
              </a:rPr>
              <a:t>;</a:t>
            </a:r>
            <a:endParaRPr lang="en-US" dirty="0"/>
          </a:p>
        </p:txBody>
      </p:sp>
      <p:sp>
        <p:nvSpPr>
          <p:cNvPr id="46" name="TextBox 45">
            <a:extLst>
              <a:ext uri="{FF2B5EF4-FFF2-40B4-BE49-F238E27FC236}">
                <a16:creationId xmlns:a16="http://schemas.microsoft.com/office/drawing/2014/main" id="{8AC365A6-A3E4-464F-95DA-F0AAF8036703}"/>
              </a:ext>
            </a:extLst>
          </p:cNvPr>
          <p:cNvSpPr txBox="1"/>
          <p:nvPr/>
        </p:nvSpPr>
        <p:spPr>
          <a:xfrm rot="16200000">
            <a:off x="-373441" y="4042098"/>
            <a:ext cx="1385316" cy="369332"/>
          </a:xfrm>
          <a:prstGeom prst="rect">
            <a:avLst/>
          </a:prstGeom>
          <a:noFill/>
        </p:spPr>
        <p:txBody>
          <a:bodyPr wrap="none" rtlCol="0">
            <a:spAutoFit/>
          </a:bodyPr>
          <a:lstStyle/>
          <a:p>
            <a:r>
              <a:rPr lang="en-US" dirty="0">
                <a:solidFill>
                  <a:srgbClr val="FF0000"/>
                </a:solidFill>
              </a:rPr>
              <a:t>what table?</a:t>
            </a:r>
          </a:p>
        </p:txBody>
      </p:sp>
      <p:sp>
        <p:nvSpPr>
          <p:cNvPr id="44" name="TextBox 43">
            <a:extLst>
              <a:ext uri="{FF2B5EF4-FFF2-40B4-BE49-F238E27FC236}">
                <a16:creationId xmlns:a16="http://schemas.microsoft.com/office/drawing/2014/main" id="{19920B11-F923-4DE2-8459-4CA5455D225C}"/>
              </a:ext>
            </a:extLst>
          </p:cNvPr>
          <p:cNvSpPr txBox="1"/>
          <p:nvPr/>
        </p:nvSpPr>
        <p:spPr>
          <a:xfrm>
            <a:off x="675100" y="5317965"/>
            <a:ext cx="7174084" cy="923330"/>
          </a:xfrm>
          <a:prstGeom prst="rect">
            <a:avLst/>
          </a:prstGeom>
          <a:noFill/>
        </p:spPr>
        <p:txBody>
          <a:bodyPr wrap="square" rtlCol="0">
            <a:spAutoFit/>
          </a:bodyPr>
          <a:lstStyle/>
          <a:p>
            <a:r>
              <a:rPr lang="en-US" dirty="0">
                <a:solidFill>
                  <a:srgbClr val="FFC000"/>
                </a:solidFill>
              </a:rPr>
              <a:t>What table are you joining and on what columns?</a:t>
            </a:r>
          </a:p>
          <a:p>
            <a:r>
              <a:rPr lang="en-US" dirty="0">
                <a:solidFill>
                  <a:srgbClr val="FFC000"/>
                </a:solidFill>
              </a:rPr>
              <a:t>You can just join if you are making an inner join, yet if you are making any other join, you do have to specify</a:t>
            </a:r>
          </a:p>
        </p:txBody>
      </p:sp>
      <p:sp>
        <p:nvSpPr>
          <p:cNvPr id="49" name="TextBox 48">
            <a:extLst>
              <a:ext uri="{FF2B5EF4-FFF2-40B4-BE49-F238E27FC236}">
                <a16:creationId xmlns:a16="http://schemas.microsoft.com/office/drawing/2014/main" id="{FBA8D8B6-9A25-4057-B0D5-BF90A2356F4E}"/>
              </a:ext>
            </a:extLst>
          </p:cNvPr>
          <p:cNvSpPr txBox="1"/>
          <p:nvPr/>
        </p:nvSpPr>
        <p:spPr>
          <a:xfrm>
            <a:off x="2176143" y="2705878"/>
            <a:ext cx="1371016" cy="369332"/>
          </a:xfrm>
          <a:prstGeom prst="rect">
            <a:avLst/>
          </a:prstGeom>
          <a:noFill/>
        </p:spPr>
        <p:txBody>
          <a:bodyPr wrap="none" rtlCol="0">
            <a:spAutoFit/>
          </a:bodyPr>
          <a:lstStyle/>
          <a:p>
            <a:r>
              <a:rPr lang="en-US" dirty="0">
                <a:solidFill>
                  <a:srgbClr val="7030A0"/>
                </a:solidFill>
              </a:rPr>
              <a:t>Table name</a:t>
            </a:r>
          </a:p>
        </p:txBody>
      </p:sp>
      <p:sp>
        <p:nvSpPr>
          <p:cNvPr id="50" name="TextBox 49">
            <a:extLst>
              <a:ext uri="{FF2B5EF4-FFF2-40B4-BE49-F238E27FC236}">
                <a16:creationId xmlns:a16="http://schemas.microsoft.com/office/drawing/2014/main" id="{FBF54FE6-094B-477E-8B47-2634C74DB417}"/>
              </a:ext>
            </a:extLst>
          </p:cNvPr>
          <p:cNvSpPr txBox="1"/>
          <p:nvPr/>
        </p:nvSpPr>
        <p:spPr>
          <a:xfrm>
            <a:off x="3795152" y="2719832"/>
            <a:ext cx="1688283" cy="369332"/>
          </a:xfrm>
          <a:prstGeom prst="rect">
            <a:avLst/>
          </a:prstGeom>
          <a:noFill/>
        </p:spPr>
        <p:txBody>
          <a:bodyPr wrap="none" rtlCol="0">
            <a:spAutoFit/>
          </a:bodyPr>
          <a:lstStyle/>
          <a:p>
            <a:r>
              <a:rPr lang="en-US" dirty="0">
                <a:solidFill>
                  <a:srgbClr val="92D050"/>
                </a:solidFill>
              </a:rPr>
              <a:t>Column names</a:t>
            </a:r>
          </a:p>
        </p:txBody>
      </p:sp>
      <p:pic>
        <p:nvPicPr>
          <p:cNvPr id="52" name="Graphic 51">
            <a:extLst>
              <a:ext uri="{FF2B5EF4-FFF2-40B4-BE49-F238E27FC236}">
                <a16:creationId xmlns:a16="http://schemas.microsoft.com/office/drawing/2014/main" id="{AA1E1E34-739D-4BF5-A038-02C3AE22C37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064033" y="243585"/>
            <a:ext cx="2171700" cy="1695450"/>
          </a:xfrm>
          <a:prstGeom prst="rect">
            <a:avLst/>
          </a:prstGeom>
        </p:spPr>
      </p:pic>
      <p:sp>
        <p:nvSpPr>
          <p:cNvPr id="59" name="Footer Placeholder 5">
            <a:extLst>
              <a:ext uri="{FF2B5EF4-FFF2-40B4-BE49-F238E27FC236}">
                <a16:creationId xmlns:a16="http://schemas.microsoft.com/office/drawing/2014/main" id="{60480AEC-7261-46B6-BECA-23D8F13CB905}"/>
              </a:ext>
            </a:extLst>
          </p:cNvPr>
          <p:cNvSpPr>
            <a:spLocks noGrp="1"/>
          </p:cNvSpPr>
          <p:nvPr>
            <p:ph type="ftr" sz="quarter" idx="11"/>
          </p:nvPr>
        </p:nvSpPr>
        <p:spPr>
          <a:xfrm>
            <a:off x="435868" y="6492875"/>
            <a:ext cx="11197991" cy="365125"/>
          </a:xfrm>
        </p:spPr>
        <p:txBody>
          <a:bodyPr/>
          <a:lstStyle/>
          <a:p>
            <a:pPr algn="r"/>
            <a:r>
              <a:rPr lang="en-US" dirty="0"/>
              <a:t>Vanessa Casillas (Graduate Fellow at QCL)</a:t>
            </a:r>
          </a:p>
        </p:txBody>
      </p:sp>
    </p:spTree>
    <p:extLst>
      <p:ext uri="{BB962C8B-B14F-4D97-AF65-F5344CB8AC3E}">
        <p14:creationId xmlns:p14="http://schemas.microsoft.com/office/powerpoint/2010/main" val="76608630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609316A9-990D-4EC3-A671-70EE5C1493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0" name="Straight Connector 9">
              <a:extLst>
                <a:ext uri="{FF2B5EF4-FFF2-40B4-BE49-F238E27FC236}">
                  <a16:creationId xmlns:a16="http://schemas.microsoft.com/office/drawing/2014/main" id="{9B0C6109-9159-49CA-AD7A-F9035539DB7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686F14F5-308C-4EB6-87AB-05DE9501B1A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a:extLst>
                <a:ext uri="{FF2B5EF4-FFF2-40B4-BE49-F238E27FC236}">
                  <a16:creationId xmlns:a16="http://schemas.microsoft.com/office/drawing/2014/main" id="{BA032363-A188-47C5-9D59-9B788809DC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a:extLst>
                <a:ext uri="{FF2B5EF4-FFF2-40B4-BE49-F238E27FC236}">
                  <a16:creationId xmlns:a16="http://schemas.microsoft.com/office/drawing/2014/main" id="{2C4077DF-6BB9-4069-AD28-6B1664EBB0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id="{1D2B8B50-3419-41ED-9A9F-3CF9EEBBD3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a:extLst>
                <a:ext uri="{FF2B5EF4-FFF2-40B4-BE49-F238E27FC236}">
                  <a16:creationId xmlns:a16="http://schemas.microsoft.com/office/drawing/2014/main" id="{5C640498-2E73-4FA2-BEB6-C3596A458C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a:extLst>
                <a:ext uri="{FF2B5EF4-FFF2-40B4-BE49-F238E27FC236}">
                  <a16:creationId xmlns:a16="http://schemas.microsoft.com/office/drawing/2014/main" id="{3240EEFC-4112-4C39-A816-C815774F6D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a:extLst>
                <a:ext uri="{FF2B5EF4-FFF2-40B4-BE49-F238E27FC236}">
                  <a16:creationId xmlns:a16="http://schemas.microsoft.com/office/drawing/2014/main" id="{ADF362B0-03EA-4800-9FAA-9F128587E4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id="{0BA84559-2F4C-4795-9246-4C563F942D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FA77A1AA-CA47-4A91-A0A1-0A8CE31A98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1" name="Rectangle 20">
            <a:extLst>
              <a:ext uri="{FF2B5EF4-FFF2-40B4-BE49-F238E27FC236}">
                <a16:creationId xmlns:a16="http://schemas.microsoft.com/office/drawing/2014/main" id="{03E8462A-FEBA-4848-81CC-3F8DA3E47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a:extLst>
              <a:ext uri="{FF2B5EF4-FFF2-40B4-BE49-F238E27FC236}">
                <a16:creationId xmlns:a16="http://schemas.microsoft.com/office/drawing/2014/main" id="{2109F83F-40FE-4DB3-84CC-09FB3340D0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4" name="Straight Connector 23">
              <a:extLst>
                <a:ext uri="{FF2B5EF4-FFF2-40B4-BE49-F238E27FC236}">
                  <a16:creationId xmlns:a16="http://schemas.microsoft.com/office/drawing/2014/main" id="{1DE492D7-C3C3-48FF-80C8-37021EA0262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5" name="Rectangle 23">
              <a:extLst>
                <a:ext uri="{FF2B5EF4-FFF2-40B4-BE49-F238E27FC236}">
                  <a16:creationId xmlns:a16="http://schemas.microsoft.com/office/drawing/2014/main" id="{0B30FF97-2E9A-490A-AED2-90BA2E0EC1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id="{B6D53C7D-A312-47B6-A66A-230A19CFAC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a:extLst>
                <a:ext uri="{FF2B5EF4-FFF2-40B4-BE49-F238E27FC236}">
                  <a16:creationId xmlns:a16="http://schemas.microsoft.com/office/drawing/2014/main" id="{9329D58C-0D2E-4A2B-AD6A-9CEE506784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a:extLst>
                <a:ext uri="{FF2B5EF4-FFF2-40B4-BE49-F238E27FC236}">
                  <a16:creationId xmlns:a16="http://schemas.microsoft.com/office/drawing/2014/main" id="{9D446EDE-C690-4461-8BF2-7634808FC8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a:extLst>
                <a:ext uri="{FF2B5EF4-FFF2-40B4-BE49-F238E27FC236}">
                  <a16:creationId xmlns:a16="http://schemas.microsoft.com/office/drawing/2014/main" id="{323F3D34-6531-4AD7-A8C6-195A090281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a:extLst>
                <a:ext uri="{FF2B5EF4-FFF2-40B4-BE49-F238E27FC236}">
                  <a16:creationId xmlns:a16="http://schemas.microsoft.com/office/drawing/2014/main" id="{B9B0AE3F-2350-435F-A9B0-C310BF8763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a:extLst>
                <a:ext uri="{FF2B5EF4-FFF2-40B4-BE49-F238E27FC236}">
                  <a16:creationId xmlns:a16="http://schemas.microsoft.com/office/drawing/2014/main" id="{4EFA655C-9E50-4C14-A89E-AD7B648E4E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Isosceles Triangle 31">
              <a:extLst>
                <a:ext uri="{FF2B5EF4-FFF2-40B4-BE49-F238E27FC236}">
                  <a16:creationId xmlns:a16="http://schemas.microsoft.com/office/drawing/2014/main" id="{3E843863-7D25-4C01-9A17-E817CB6D99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34" name="Rectangle 33">
            <a:extLst>
              <a:ext uri="{FF2B5EF4-FFF2-40B4-BE49-F238E27FC236}">
                <a16:creationId xmlns:a16="http://schemas.microsoft.com/office/drawing/2014/main" id="{7941F9B1-B01B-4A84-89D9-B169AEB4E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descr="Table&#10;&#10;Description automatically generated with medium confidence">
            <a:extLst>
              <a:ext uri="{FF2B5EF4-FFF2-40B4-BE49-F238E27FC236}">
                <a16:creationId xmlns:a16="http://schemas.microsoft.com/office/drawing/2014/main" id="{91224420-00C6-4003-B939-7159BCB3905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80750" y="1131994"/>
            <a:ext cx="5632377" cy="4590386"/>
          </a:xfrm>
          <a:prstGeom prst="rect">
            <a:avLst/>
          </a:prstGeom>
        </p:spPr>
      </p:pic>
      <p:pic>
        <p:nvPicPr>
          <p:cNvPr id="6" name="Graphic 5">
            <a:extLst>
              <a:ext uri="{FF2B5EF4-FFF2-40B4-BE49-F238E27FC236}">
                <a16:creationId xmlns:a16="http://schemas.microsoft.com/office/drawing/2014/main" id="{B1386831-794A-4B82-B8CD-49B072E94C6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392211" y="599599"/>
            <a:ext cx="2171700" cy="1695450"/>
          </a:xfrm>
          <a:prstGeom prst="rect">
            <a:avLst/>
          </a:prstGeom>
        </p:spPr>
      </p:pic>
      <p:sp>
        <p:nvSpPr>
          <p:cNvPr id="35" name="Footer Placeholder 5">
            <a:extLst>
              <a:ext uri="{FF2B5EF4-FFF2-40B4-BE49-F238E27FC236}">
                <a16:creationId xmlns:a16="http://schemas.microsoft.com/office/drawing/2014/main" id="{ED6FB5C9-8046-4FC3-9A0E-E2FCCAD7DA04}"/>
              </a:ext>
            </a:extLst>
          </p:cNvPr>
          <p:cNvSpPr>
            <a:spLocks noGrp="1"/>
          </p:cNvSpPr>
          <p:nvPr>
            <p:ph type="ftr" sz="quarter" idx="11"/>
          </p:nvPr>
        </p:nvSpPr>
        <p:spPr>
          <a:xfrm>
            <a:off x="435868" y="6492875"/>
            <a:ext cx="11197991" cy="365125"/>
          </a:xfrm>
        </p:spPr>
        <p:txBody>
          <a:bodyPr/>
          <a:lstStyle/>
          <a:p>
            <a:pPr algn="r"/>
            <a:r>
              <a:rPr lang="en-US" dirty="0"/>
              <a:t>Vanessa Casillas (Graduate Fellow at QCL)</a:t>
            </a:r>
          </a:p>
        </p:txBody>
      </p:sp>
    </p:spTree>
    <p:extLst>
      <p:ext uri="{BB962C8B-B14F-4D97-AF65-F5344CB8AC3E}">
        <p14:creationId xmlns:p14="http://schemas.microsoft.com/office/powerpoint/2010/main" val="331542978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4FC41A-E224-4466-AE44-70C44400CFBF}"/>
              </a:ext>
            </a:extLst>
          </p:cNvPr>
          <p:cNvSpPr>
            <a:spLocks noGrp="1"/>
          </p:cNvSpPr>
          <p:nvPr>
            <p:ph type="title"/>
          </p:nvPr>
        </p:nvSpPr>
        <p:spPr/>
        <p:txBody>
          <a:bodyPr/>
          <a:lstStyle/>
          <a:p>
            <a:r>
              <a:rPr lang="en-US" dirty="0"/>
              <a:t>Alias</a:t>
            </a:r>
          </a:p>
        </p:txBody>
      </p:sp>
      <p:sp>
        <p:nvSpPr>
          <p:cNvPr id="3" name="Content Placeholder 2">
            <a:extLst>
              <a:ext uri="{FF2B5EF4-FFF2-40B4-BE49-F238E27FC236}">
                <a16:creationId xmlns:a16="http://schemas.microsoft.com/office/drawing/2014/main" id="{1165216A-1077-4AC8-B42B-F6EDE3EE3AEA}"/>
              </a:ext>
            </a:extLst>
          </p:cNvPr>
          <p:cNvSpPr>
            <a:spLocks noGrp="1"/>
          </p:cNvSpPr>
          <p:nvPr>
            <p:ph idx="1"/>
          </p:nvPr>
        </p:nvSpPr>
        <p:spPr/>
        <p:txBody>
          <a:bodyPr/>
          <a:lstStyle/>
          <a:p>
            <a:pPr marL="0" indent="0">
              <a:buNone/>
            </a:pPr>
            <a:r>
              <a:rPr lang="en-US" b="1" dirty="0">
                <a:solidFill>
                  <a:schemeClr val="accent5">
                    <a:lumMod val="75000"/>
                  </a:schemeClr>
                </a:solidFill>
              </a:rPr>
              <a:t>select</a:t>
            </a:r>
            <a:r>
              <a:rPr lang="en-US" dirty="0"/>
              <a:t> </a:t>
            </a:r>
            <a:r>
              <a:rPr lang="en-US" dirty="0" err="1"/>
              <a:t>a.State</a:t>
            </a:r>
            <a:r>
              <a:rPr lang="en-US" dirty="0"/>
              <a:t>, </a:t>
            </a:r>
            <a:br>
              <a:rPr lang="en-US" dirty="0"/>
            </a:br>
            <a:r>
              <a:rPr lang="en-US" dirty="0" err="1"/>
              <a:t>a.Housing_Households_with_a_computer</a:t>
            </a:r>
            <a:r>
              <a:rPr lang="en-US" dirty="0"/>
              <a:t>, </a:t>
            </a:r>
            <a:br>
              <a:rPr lang="en-US" dirty="0"/>
            </a:br>
            <a:r>
              <a:rPr lang="en-US" dirty="0" err="1"/>
              <a:t>b.Data_Totals_Property_Theft</a:t>
            </a:r>
            <a:r>
              <a:rPr lang="en-US" dirty="0"/>
              <a:t>, </a:t>
            </a:r>
            <a:br>
              <a:rPr lang="en-US" dirty="0"/>
            </a:br>
            <a:r>
              <a:rPr lang="en-US" dirty="0" err="1"/>
              <a:t>b.Data_Totals_Violent_Robbery</a:t>
            </a:r>
            <a:r>
              <a:rPr lang="en-US" dirty="0"/>
              <a:t> </a:t>
            </a:r>
            <a:br>
              <a:rPr lang="en-US" dirty="0"/>
            </a:br>
            <a:r>
              <a:rPr lang="en-US" b="1" dirty="0">
                <a:solidFill>
                  <a:schemeClr val="accent5">
                    <a:lumMod val="75000"/>
                  </a:schemeClr>
                </a:solidFill>
              </a:rPr>
              <a:t>from</a:t>
            </a:r>
            <a:r>
              <a:rPr lang="en-US" dirty="0"/>
              <a:t> state_computer_data_2019 </a:t>
            </a:r>
            <a:r>
              <a:rPr lang="en-US" b="1" dirty="0">
                <a:solidFill>
                  <a:schemeClr val="accent5">
                    <a:lumMod val="75000"/>
                  </a:schemeClr>
                </a:solidFill>
              </a:rPr>
              <a:t>as</a:t>
            </a:r>
            <a:r>
              <a:rPr lang="en-US" dirty="0"/>
              <a:t> a </a:t>
            </a:r>
            <a:br>
              <a:rPr lang="en-US" dirty="0"/>
            </a:br>
            <a:r>
              <a:rPr lang="en-US" b="1" dirty="0">
                <a:solidFill>
                  <a:schemeClr val="accent5">
                    <a:lumMod val="75000"/>
                  </a:schemeClr>
                </a:solidFill>
              </a:rPr>
              <a:t>join</a:t>
            </a:r>
            <a:r>
              <a:rPr lang="en-US" dirty="0"/>
              <a:t> </a:t>
            </a:r>
            <a:r>
              <a:rPr lang="en-US" dirty="0" err="1"/>
              <a:t>state_crime</a:t>
            </a:r>
            <a:r>
              <a:rPr lang="en-US" dirty="0"/>
              <a:t> </a:t>
            </a:r>
            <a:r>
              <a:rPr lang="en-US" b="1" dirty="0">
                <a:solidFill>
                  <a:schemeClr val="accent5">
                    <a:lumMod val="75000"/>
                  </a:schemeClr>
                </a:solidFill>
              </a:rPr>
              <a:t>as</a:t>
            </a:r>
            <a:r>
              <a:rPr lang="en-US" dirty="0"/>
              <a:t> b </a:t>
            </a:r>
            <a:br>
              <a:rPr lang="en-US" dirty="0"/>
            </a:br>
            <a:r>
              <a:rPr lang="en-US" b="1" dirty="0">
                <a:solidFill>
                  <a:schemeClr val="accent5">
                    <a:lumMod val="75000"/>
                  </a:schemeClr>
                </a:solidFill>
              </a:rPr>
              <a:t>on</a:t>
            </a:r>
            <a:r>
              <a:rPr lang="en-US" dirty="0"/>
              <a:t> </a:t>
            </a:r>
            <a:r>
              <a:rPr lang="en-US" dirty="0" err="1"/>
              <a:t>a.state</a:t>
            </a:r>
            <a:r>
              <a:rPr lang="en-US" dirty="0"/>
              <a:t> = </a:t>
            </a:r>
            <a:r>
              <a:rPr lang="en-US" dirty="0" err="1"/>
              <a:t>b.State</a:t>
            </a:r>
            <a:r>
              <a:rPr lang="en-US" dirty="0">
                <a:solidFill>
                  <a:srgbClr val="FF0000"/>
                </a:solidFill>
              </a:rPr>
              <a:t>;</a:t>
            </a:r>
            <a:r>
              <a:rPr lang="en-US" dirty="0"/>
              <a:t> </a:t>
            </a:r>
          </a:p>
        </p:txBody>
      </p:sp>
      <p:pic>
        <p:nvPicPr>
          <p:cNvPr id="5" name="Graphic 4">
            <a:extLst>
              <a:ext uri="{FF2B5EF4-FFF2-40B4-BE49-F238E27FC236}">
                <a16:creationId xmlns:a16="http://schemas.microsoft.com/office/drawing/2014/main" id="{F48AC955-5979-4258-B243-D6DF4931ED2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946802" y="234950"/>
            <a:ext cx="2171700" cy="1695450"/>
          </a:xfrm>
          <a:prstGeom prst="rect">
            <a:avLst/>
          </a:prstGeom>
        </p:spPr>
      </p:pic>
      <p:sp>
        <p:nvSpPr>
          <p:cNvPr id="10" name="Footer Placeholder 5">
            <a:extLst>
              <a:ext uri="{FF2B5EF4-FFF2-40B4-BE49-F238E27FC236}">
                <a16:creationId xmlns:a16="http://schemas.microsoft.com/office/drawing/2014/main" id="{0DB1DDE3-3F49-4F3A-A0D8-FF7A7F69538F}"/>
              </a:ext>
            </a:extLst>
          </p:cNvPr>
          <p:cNvSpPr>
            <a:spLocks noGrp="1"/>
          </p:cNvSpPr>
          <p:nvPr>
            <p:ph type="ftr" sz="quarter" idx="11"/>
          </p:nvPr>
        </p:nvSpPr>
        <p:spPr>
          <a:xfrm>
            <a:off x="435868" y="6492875"/>
            <a:ext cx="11197991" cy="365125"/>
          </a:xfrm>
        </p:spPr>
        <p:txBody>
          <a:bodyPr/>
          <a:lstStyle/>
          <a:p>
            <a:pPr algn="r"/>
            <a:r>
              <a:rPr lang="en-US" dirty="0"/>
              <a:t>Vanessa Casillas (Graduate Fellow at QCL)</a:t>
            </a:r>
          </a:p>
        </p:txBody>
      </p:sp>
    </p:spTree>
    <p:extLst>
      <p:ext uri="{BB962C8B-B14F-4D97-AF65-F5344CB8AC3E}">
        <p14:creationId xmlns:p14="http://schemas.microsoft.com/office/powerpoint/2010/main" val="24142268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3F6832-7096-4DE8-8488-B49B9CC615A6}"/>
              </a:ext>
            </a:extLst>
          </p:cNvPr>
          <p:cNvSpPr>
            <a:spLocks noGrp="1"/>
          </p:cNvSpPr>
          <p:nvPr>
            <p:ph type="title"/>
          </p:nvPr>
        </p:nvSpPr>
        <p:spPr/>
        <p:txBody>
          <a:bodyPr/>
          <a:lstStyle/>
          <a:p>
            <a:r>
              <a:rPr lang="en-US" dirty="0"/>
              <a:t>Detail View</a:t>
            </a:r>
          </a:p>
        </p:txBody>
      </p:sp>
      <p:sp>
        <p:nvSpPr>
          <p:cNvPr id="3" name="Content Placeholder 2">
            <a:extLst>
              <a:ext uri="{FF2B5EF4-FFF2-40B4-BE49-F238E27FC236}">
                <a16:creationId xmlns:a16="http://schemas.microsoft.com/office/drawing/2014/main" id="{1AC5CE2F-A5D3-44FB-BF29-7D707C342AED}"/>
              </a:ext>
            </a:extLst>
          </p:cNvPr>
          <p:cNvSpPr>
            <a:spLocks noGrp="1"/>
          </p:cNvSpPr>
          <p:nvPr>
            <p:ph idx="1"/>
          </p:nvPr>
        </p:nvSpPr>
        <p:spPr/>
        <p:txBody>
          <a:bodyPr/>
          <a:lstStyle/>
          <a:p>
            <a:pPr marL="0" indent="0">
              <a:buNone/>
            </a:pPr>
            <a:endParaRPr lang="en-US" b="1" dirty="0"/>
          </a:p>
          <a:p>
            <a:pPr marL="0" indent="0">
              <a:buNone/>
            </a:pPr>
            <a:endParaRPr lang="en-US" b="1" dirty="0"/>
          </a:p>
          <a:p>
            <a:pPr marL="0" indent="0">
              <a:buNone/>
            </a:pPr>
            <a:r>
              <a:rPr lang="en-US" b="1" dirty="0">
                <a:solidFill>
                  <a:srgbClr val="00B0F0"/>
                </a:solidFill>
              </a:rPr>
              <a:t>select</a:t>
            </a:r>
            <a:r>
              <a:rPr lang="en-US" dirty="0"/>
              <a:t> </a:t>
            </a:r>
            <a:r>
              <a:rPr lang="en-US" dirty="0" err="1">
                <a:solidFill>
                  <a:srgbClr val="7030A0"/>
                </a:solidFill>
              </a:rPr>
              <a:t>a</a:t>
            </a:r>
            <a:r>
              <a:rPr lang="en-US" dirty="0" err="1"/>
              <a:t>.</a:t>
            </a:r>
            <a:r>
              <a:rPr lang="en-US" dirty="0" err="1">
                <a:solidFill>
                  <a:srgbClr val="92D050"/>
                </a:solidFill>
              </a:rPr>
              <a:t>State</a:t>
            </a:r>
            <a:r>
              <a:rPr lang="en-US" dirty="0"/>
              <a:t>, </a:t>
            </a:r>
            <a:br>
              <a:rPr lang="en-US" dirty="0"/>
            </a:br>
            <a:r>
              <a:rPr lang="en-US" dirty="0" err="1">
                <a:solidFill>
                  <a:srgbClr val="7030A0"/>
                </a:solidFill>
              </a:rPr>
              <a:t>a</a:t>
            </a:r>
            <a:r>
              <a:rPr lang="en-US" dirty="0" err="1"/>
              <a:t>.</a:t>
            </a:r>
            <a:r>
              <a:rPr lang="en-US" dirty="0" err="1">
                <a:solidFill>
                  <a:srgbClr val="92D050"/>
                </a:solidFill>
              </a:rPr>
              <a:t>Housing_Households_with_a_computer</a:t>
            </a:r>
            <a:r>
              <a:rPr lang="en-US" dirty="0"/>
              <a:t>, </a:t>
            </a:r>
            <a:br>
              <a:rPr lang="en-US" dirty="0"/>
            </a:br>
            <a:r>
              <a:rPr lang="en-US" dirty="0" err="1">
                <a:solidFill>
                  <a:srgbClr val="7030A0"/>
                </a:solidFill>
              </a:rPr>
              <a:t>b</a:t>
            </a:r>
            <a:r>
              <a:rPr lang="en-US" dirty="0" err="1"/>
              <a:t>.</a:t>
            </a:r>
            <a:r>
              <a:rPr lang="en-US" dirty="0" err="1">
                <a:solidFill>
                  <a:srgbClr val="92D050"/>
                </a:solidFill>
              </a:rPr>
              <a:t>Data_Totals_Property_Theft</a:t>
            </a:r>
            <a:r>
              <a:rPr lang="en-US" dirty="0"/>
              <a:t>, </a:t>
            </a:r>
            <a:br>
              <a:rPr lang="en-US" dirty="0"/>
            </a:br>
            <a:r>
              <a:rPr lang="en-US" dirty="0" err="1">
                <a:solidFill>
                  <a:srgbClr val="7030A0"/>
                </a:solidFill>
              </a:rPr>
              <a:t>b</a:t>
            </a:r>
            <a:r>
              <a:rPr lang="en-US" dirty="0" err="1"/>
              <a:t>.</a:t>
            </a:r>
            <a:r>
              <a:rPr lang="en-US" dirty="0" err="1">
                <a:solidFill>
                  <a:srgbClr val="92D050"/>
                </a:solidFill>
              </a:rPr>
              <a:t>Data_Totals_Violent_Robbery</a:t>
            </a:r>
            <a:r>
              <a:rPr lang="en-US" dirty="0">
                <a:solidFill>
                  <a:srgbClr val="92D050"/>
                </a:solidFill>
              </a:rPr>
              <a:t> </a:t>
            </a:r>
            <a:br>
              <a:rPr lang="en-US" dirty="0"/>
            </a:br>
            <a:r>
              <a:rPr lang="en-US" b="1" dirty="0">
                <a:solidFill>
                  <a:srgbClr val="FF0000"/>
                </a:solidFill>
              </a:rPr>
              <a:t>from</a:t>
            </a:r>
            <a:r>
              <a:rPr lang="en-US" dirty="0"/>
              <a:t> </a:t>
            </a:r>
            <a:r>
              <a:rPr lang="en-US" dirty="0" err="1">
                <a:solidFill>
                  <a:srgbClr val="7030A0"/>
                </a:solidFill>
              </a:rPr>
              <a:t>state_computer_data</a:t>
            </a:r>
            <a:r>
              <a:rPr lang="en-US" dirty="0">
                <a:solidFill>
                  <a:srgbClr val="7030A0"/>
                </a:solidFill>
              </a:rPr>
              <a:t> </a:t>
            </a:r>
            <a:r>
              <a:rPr lang="en-US" b="1" dirty="0">
                <a:solidFill>
                  <a:schemeClr val="accent6"/>
                </a:solidFill>
              </a:rPr>
              <a:t>as</a:t>
            </a:r>
            <a:r>
              <a:rPr lang="en-US" dirty="0"/>
              <a:t> </a:t>
            </a:r>
            <a:r>
              <a:rPr lang="en-US" dirty="0">
                <a:solidFill>
                  <a:srgbClr val="7030A0"/>
                </a:solidFill>
              </a:rPr>
              <a:t>a</a:t>
            </a:r>
            <a:r>
              <a:rPr lang="en-US" dirty="0"/>
              <a:t> </a:t>
            </a:r>
            <a:br>
              <a:rPr lang="en-US" dirty="0"/>
            </a:br>
            <a:r>
              <a:rPr lang="en-US" b="1" dirty="0">
                <a:solidFill>
                  <a:srgbClr val="FFC000"/>
                </a:solidFill>
              </a:rPr>
              <a:t>join</a:t>
            </a:r>
            <a:r>
              <a:rPr lang="en-US" dirty="0"/>
              <a:t> </a:t>
            </a:r>
            <a:r>
              <a:rPr lang="en-US" dirty="0" err="1">
                <a:solidFill>
                  <a:srgbClr val="7030A0"/>
                </a:solidFill>
              </a:rPr>
              <a:t>state_crime</a:t>
            </a:r>
            <a:r>
              <a:rPr lang="en-US" dirty="0">
                <a:solidFill>
                  <a:srgbClr val="7030A0"/>
                </a:solidFill>
              </a:rPr>
              <a:t> </a:t>
            </a:r>
            <a:r>
              <a:rPr lang="en-US" b="1" dirty="0">
                <a:solidFill>
                  <a:schemeClr val="accent6"/>
                </a:solidFill>
              </a:rPr>
              <a:t>as</a:t>
            </a:r>
            <a:r>
              <a:rPr lang="en-US" dirty="0"/>
              <a:t> </a:t>
            </a:r>
            <a:r>
              <a:rPr lang="en-US" dirty="0">
                <a:solidFill>
                  <a:srgbClr val="7030A0"/>
                </a:solidFill>
              </a:rPr>
              <a:t>b</a:t>
            </a:r>
            <a:r>
              <a:rPr lang="en-US" dirty="0"/>
              <a:t> </a:t>
            </a:r>
            <a:br>
              <a:rPr lang="en-US" dirty="0"/>
            </a:br>
            <a:r>
              <a:rPr lang="en-US" b="1" dirty="0">
                <a:solidFill>
                  <a:srgbClr val="FFC000"/>
                </a:solidFill>
              </a:rPr>
              <a:t>on</a:t>
            </a:r>
            <a:r>
              <a:rPr lang="en-US" dirty="0"/>
              <a:t> </a:t>
            </a:r>
            <a:r>
              <a:rPr lang="en-US" dirty="0" err="1">
                <a:solidFill>
                  <a:srgbClr val="7030A0"/>
                </a:solidFill>
              </a:rPr>
              <a:t>a</a:t>
            </a:r>
            <a:r>
              <a:rPr lang="en-US" dirty="0" err="1"/>
              <a:t>.</a:t>
            </a:r>
            <a:r>
              <a:rPr lang="en-US" dirty="0" err="1">
                <a:solidFill>
                  <a:srgbClr val="92D050"/>
                </a:solidFill>
              </a:rPr>
              <a:t>state</a:t>
            </a:r>
            <a:r>
              <a:rPr lang="en-US" dirty="0"/>
              <a:t> = </a:t>
            </a:r>
            <a:r>
              <a:rPr lang="en-US" dirty="0" err="1">
                <a:solidFill>
                  <a:srgbClr val="7030A0"/>
                </a:solidFill>
              </a:rPr>
              <a:t>b</a:t>
            </a:r>
            <a:r>
              <a:rPr lang="en-US" dirty="0" err="1"/>
              <a:t>.</a:t>
            </a:r>
            <a:r>
              <a:rPr lang="en-US" dirty="0" err="1">
                <a:solidFill>
                  <a:srgbClr val="92D050"/>
                </a:solidFill>
              </a:rPr>
              <a:t>State</a:t>
            </a:r>
            <a:r>
              <a:rPr lang="en-US" dirty="0"/>
              <a:t>; </a:t>
            </a:r>
          </a:p>
          <a:p>
            <a:endParaRPr lang="en-US" dirty="0"/>
          </a:p>
        </p:txBody>
      </p:sp>
      <p:sp>
        <p:nvSpPr>
          <p:cNvPr id="5" name="TextBox 4">
            <a:extLst>
              <a:ext uri="{FF2B5EF4-FFF2-40B4-BE49-F238E27FC236}">
                <a16:creationId xmlns:a16="http://schemas.microsoft.com/office/drawing/2014/main" id="{83755C21-8348-4B42-B0E7-4B5914077CE9}"/>
              </a:ext>
            </a:extLst>
          </p:cNvPr>
          <p:cNvSpPr txBox="1"/>
          <p:nvPr/>
        </p:nvSpPr>
        <p:spPr>
          <a:xfrm>
            <a:off x="677334" y="1127406"/>
            <a:ext cx="6097384" cy="646331"/>
          </a:xfrm>
          <a:prstGeom prst="rect">
            <a:avLst/>
          </a:prstGeom>
          <a:noFill/>
        </p:spPr>
        <p:txBody>
          <a:bodyPr wrap="square">
            <a:spAutoFit/>
          </a:bodyPr>
          <a:lstStyle/>
          <a:p>
            <a:r>
              <a:rPr lang="en-US" b="0" i="0" dirty="0">
                <a:solidFill>
                  <a:srgbClr val="0000CD"/>
                </a:solidFill>
                <a:effectLst/>
                <a:latin typeface="Consolas" panose="020B0609020204030204" pitchFamily="49" charset="0"/>
              </a:rPr>
              <a:t>SELECT</a:t>
            </a:r>
            <a:r>
              <a:rPr lang="en-US" b="0" i="0" dirty="0">
                <a:solidFill>
                  <a:srgbClr val="000000"/>
                </a:solidFill>
                <a:effectLst/>
                <a:latin typeface="Consolas" panose="020B0609020204030204" pitchFamily="49" charset="0"/>
              </a:rPr>
              <a:t> </a:t>
            </a:r>
            <a:r>
              <a:rPr lang="en-US" b="0" i="1" dirty="0" err="1">
                <a:solidFill>
                  <a:srgbClr val="000000"/>
                </a:solidFill>
                <a:effectLst/>
                <a:latin typeface="Consolas" panose="020B0609020204030204" pitchFamily="49" charset="0"/>
              </a:rPr>
              <a:t>column_name</a:t>
            </a:r>
            <a:r>
              <a:rPr lang="en-US" b="0" i="1" dirty="0">
                <a:solidFill>
                  <a:srgbClr val="000000"/>
                </a:solidFill>
                <a:effectLst/>
                <a:latin typeface="Consolas" panose="020B0609020204030204" pitchFamily="49" charset="0"/>
              </a:rPr>
              <a:t>(s)</a:t>
            </a:r>
            <a:br>
              <a:rPr lang="en-US" dirty="0"/>
            </a:br>
            <a:r>
              <a:rPr lang="en-US" b="0" i="0" dirty="0">
                <a:solidFill>
                  <a:srgbClr val="0000CD"/>
                </a:solidFill>
                <a:effectLst/>
                <a:latin typeface="Consolas" panose="020B0609020204030204" pitchFamily="49" charset="0"/>
              </a:rPr>
              <a:t>FROM</a:t>
            </a:r>
            <a:r>
              <a:rPr lang="en-US" b="0" i="0" dirty="0">
                <a:solidFill>
                  <a:srgbClr val="000000"/>
                </a:solidFill>
                <a:effectLst/>
                <a:latin typeface="Consolas" panose="020B0609020204030204" pitchFamily="49" charset="0"/>
              </a:rPr>
              <a:t> </a:t>
            </a:r>
            <a:r>
              <a:rPr lang="en-US" b="0" i="1" dirty="0" err="1">
                <a:solidFill>
                  <a:srgbClr val="000000"/>
                </a:solidFill>
                <a:effectLst/>
                <a:latin typeface="Consolas" panose="020B0609020204030204" pitchFamily="49" charset="0"/>
              </a:rPr>
              <a:t>table_name</a:t>
            </a:r>
            <a:r>
              <a:rPr lang="en-US" b="0" i="1" dirty="0">
                <a:solidFill>
                  <a:srgbClr val="000000"/>
                </a:solidFill>
                <a:effectLst/>
                <a:latin typeface="Consolas" panose="020B0609020204030204" pitchFamily="49" charset="0"/>
              </a:rPr>
              <a:t> </a:t>
            </a:r>
            <a:r>
              <a:rPr lang="en-US" b="0" i="0" dirty="0">
                <a:solidFill>
                  <a:srgbClr val="0000CD"/>
                </a:solidFill>
                <a:effectLst/>
                <a:latin typeface="Consolas" panose="020B0609020204030204" pitchFamily="49" charset="0"/>
              </a:rPr>
              <a:t>AS</a:t>
            </a:r>
            <a:r>
              <a:rPr lang="en-US" b="0" i="0" dirty="0">
                <a:solidFill>
                  <a:srgbClr val="000000"/>
                </a:solidFill>
                <a:effectLst/>
                <a:latin typeface="Consolas" panose="020B0609020204030204" pitchFamily="49" charset="0"/>
              </a:rPr>
              <a:t> </a:t>
            </a:r>
            <a:r>
              <a:rPr lang="en-US" b="0" i="1" dirty="0" err="1">
                <a:solidFill>
                  <a:srgbClr val="000000"/>
                </a:solidFill>
                <a:effectLst/>
                <a:latin typeface="Consolas" panose="020B0609020204030204" pitchFamily="49" charset="0"/>
              </a:rPr>
              <a:t>alias_name</a:t>
            </a:r>
            <a:r>
              <a:rPr lang="en-US" b="0" i="1" dirty="0">
                <a:solidFill>
                  <a:srgbClr val="000000"/>
                </a:solidFill>
                <a:effectLst/>
                <a:latin typeface="Consolas" panose="020B0609020204030204" pitchFamily="49" charset="0"/>
              </a:rPr>
              <a:t>;</a:t>
            </a:r>
            <a:endParaRPr lang="en-US" dirty="0"/>
          </a:p>
        </p:txBody>
      </p:sp>
      <p:cxnSp>
        <p:nvCxnSpPr>
          <p:cNvPr id="34" name="Straight Arrow Connector 33">
            <a:extLst>
              <a:ext uri="{FF2B5EF4-FFF2-40B4-BE49-F238E27FC236}">
                <a16:creationId xmlns:a16="http://schemas.microsoft.com/office/drawing/2014/main" id="{E3EA89A1-F63F-4AE6-95AB-11CD9679B127}"/>
              </a:ext>
            </a:extLst>
          </p:cNvPr>
          <p:cNvCxnSpPr/>
          <p:nvPr/>
        </p:nvCxnSpPr>
        <p:spPr>
          <a:xfrm>
            <a:off x="2988030" y="4826682"/>
            <a:ext cx="399803"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5" name="TextBox 34">
            <a:extLst>
              <a:ext uri="{FF2B5EF4-FFF2-40B4-BE49-F238E27FC236}">
                <a16:creationId xmlns:a16="http://schemas.microsoft.com/office/drawing/2014/main" id="{B022BA1D-41D0-4427-8BF7-82216021BCE8}"/>
              </a:ext>
            </a:extLst>
          </p:cNvPr>
          <p:cNvSpPr txBox="1"/>
          <p:nvPr/>
        </p:nvSpPr>
        <p:spPr>
          <a:xfrm>
            <a:off x="3330238" y="4614230"/>
            <a:ext cx="846707" cy="369332"/>
          </a:xfrm>
          <a:prstGeom prst="rect">
            <a:avLst/>
          </a:prstGeom>
          <a:noFill/>
        </p:spPr>
        <p:txBody>
          <a:bodyPr wrap="none" rtlCol="0">
            <a:spAutoFit/>
          </a:bodyPr>
          <a:lstStyle/>
          <a:p>
            <a:r>
              <a:rPr lang="en-US" dirty="0"/>
              <a:t>syntax</a:t>
            </a:r>
          </a:p>
        </p:txBody>
      </p:sp>
      <p:cxnSp>
        <p:nvCxnSpPr>
          <p:cNvPr id="36" name="Straight Arrow Connector 35">
            <a:extLst>
              <a:ext uri="{FF2B5EF4-FFF2-40B4-BE49-F238E27FC236}">
                <a16:creationId xmlns:a16="http://schemas.microsoft.com/office/drawing/2014/main" id="{4AB97F3C-E5D6-4DE0-9A45-847109F93D08}"/>
              </a:ext>
            </a:extLst>
          </p:cNvPr>
          <p:cNvCxnSpPr/>
          <p:nvPr/>
        </p:nvCxnSpPr>
        <p:spPr>
          <a:xfrm flipV="1">
            <a:off x="1062625" y="2680849"/>
            <a:ext cx="0" cy="307570"/>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6D66465B-2811-4A64-A1E8-A9BFBF9A08CB}"/>
              </a:ext>
            </a:extLst>
          </p:cNvPr>
          <p:cNvCxnSpPr>
            <a:cxnSpLocks/>
          </p:cNvCxnSpPr>
          <p:nvPr/>
        </p:nvCxnSpPr>
        <p:spPr>
          <a:xfrm flipV="1">
            <a:off x="1569040" y="2666602"/>
            <a:ext cx="473985" cy="307570"/>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012A50C1-F7D1-493F-9202-83D40BD5628D}"/>
              </a:ext>
            </a:extLst>
          </p:cNvPr>
          <p:cNvCxnSpPr/>
          <p:nvPr/>
        </p:nvCxnSpPr>
        <p:spPr>
          <a:xfrm flipV="1">
            <a:off x="4237384" y="2902675"/>
            <a:ext cx="0" cy="3075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90D065CF-A0A3-4A5E-9970-33562AEB8F0B}"/>
              </a:ext>
            </a:extLst>
          </p:cNvPr>
          <p:cNvCxnSpPr>
            <a:cxnSpLocks/>
          </p:cNvCxnSpPr>
          <p:nvPr/>
        </p:nvCxnSpPr>
        <p:spPr>
          <a:xfrm flipH="1">
            <a:off x="457201" y="4247060"/>
            <a:ext cx="203510"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14AEC34D-FF81-4960-A18B-3CA926560A9F}"/>
              </a:ext>
            </a:extLst>
          </p:cNvPr>
          <p:cNvCxnSpPr>
            <a:cxnSpLocks/>
          </p:cNvCxnSpPr>
          <p:nvPr/>
        </p:nvCxnSpPr>
        <p:spPr>
          <a:xfrm>
            <a:off x="886889" y="4975884"/>
            <a:ext cx="0" cy="275706"/>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280533B3-45FB-48EA-90CA-0EF780EDC38F}"/>
              </a:ext>
            </a:extLst>
          </p:cNvPr>
          <p:cNvSpPr txBox="1"/>
          <p:nvPr/>
        </p:nvSpPr>
        <p:spPr>
          <a:xfrm>
            <a:off x="442117" y="2020271"/>
            <a:ext cx="1692466" cy="646331"/>
          </a:xfrm>
          <a:prstGeom prst="rect">
            <a:avLst/>
          </a:prstGeom>
          <a:noFill/>
        </p:spPr>
        <p:txBody>
          <a:bodyPr wrap="square" rtlCol="0">
            <a:spAutoFit/>
          </a:bodyPr>
          <a:lstStyle/>
          <a:p>
            <a:r>
              <a:rPr lang="en-US" dirty="0">
                <a:solidFill>
                  <a:srgbClr val="00B0F0"/>
                </a:solidFill>
              </a:rPr>
              <a:t>What do you want to see?</a:t>
            </a:r>
          </a:p>
        </p:txBody>
      </p:sp>
      <p:sp>
        <p:nvSpPr>
          <p:cNvPr id="42" name="TextBox 41">
            <a:extLst>
              <a:ext uri="{FF2B5EF4-FFF2-40B4-BE49-F238E27FC236}">
                <a16:creationId xmlns:a16="http://schemas.microsoft.com/office/drawing/2014/main" id="{52F43D63-4520-428E-9B9D-A98597729A13}"/>
              </a:ext>
            </a:extLst>
          </p:cNvPr>
          <p:cNvSpPr txBox="1"/>
          <p:nvPr/>
        </p:nvSpPr>
        <p:spPr>
          <a:xfrm rot="16200000">
            <a:off x="-381738" y="4098560"/>
            <a:ext cx="1385316" cy="369332"/>
          </a:xfrm>
          <a:prstGeom prst="rect">
            <a:avLst/>
          </a:prstGeom>
          <a:noFill/>
        </p:spPr>
        <p:txBody>
          <a:bodyPr wrap="none" rtlCol="0">
            <a:spAutoFit/>
          </a:bodyPr>
          <a:lstStyle/>
          <a:p>
            <a:r>
              <a:rPr lang="en-US" dirty="0">
                <a:solidFill>
                  <a:srgbClr val="FF0000"/>
                </a:solidFill>
              </a:rPr>
              <a:t>what table?</a:t>
            </a:r>
          </a:p>
        </p:txBody>
      </p:sp>
      <p:sp>
        <p:nvSpPr>
          <p:cNvPr id="43" name="TextBox 42">
            <a:extLst>
              <a:ext uri="{FF2B5EF4-FFF2-40B4-BE49-F238E27FC236}">
                <a16:creationId xmlns:a16="http://schemas.microsoft.com/office/drawing/2014/main" id="{C5028BD0-51A6-4103-9F52-05CAE57F23E6}"/>
              </a:ext>
            </a:extLst>
          </p:cNvPr>
          <p:cNvSpPr txBox="1"/>
          <p:nvPr/>
        </p:nvSpPr>
        <p:spPr>
          <a:xfrm>
            <a:off x="658476" y="5197438"/>
            <a:ext cx="7174084" cy="923330"/>
          </a:xfrm>
          <a:prstGeom prst="rect">
            <a:avLst/>
          </a:prstGeom>
          <a:noFill/>
        </p:spPr>
        <p:txBody>
          <a:bodyPr wrap="square" rtlCol="0">
            <a:spAutoFit/>
          </a:bodyPr>
          <a:lstStyle/>
          <a:p>
            <a:r>
              <a:rPr lang="en-US" dirty="0">
                <a:solidFill>
                  <a:srgbClr val="FFC000"/>
                </a:solidFill>
              </a:rPr>
              <a:t>What table are you joining and on what columns?</a:t>
            </a:r>
          </a:p>
          <a:p>
            <a:r>
              <a:rPr lang="en-US" dirty="0">
                <a:solidFill>
                  <a:srgbClr val="FFC000"/>
                </a:solidFill>
              </a:rPr>
              <a:t>You can just join if you are making an inner join, yet if you are making any other join, you do have to specify</a:t>
            </a:r>
          </a:p>
        </p:txBody>
      </p:sp>
      <p:sp>
        <p:nvSpPr>
          <p:cNvPr id="44" name="TextBox 43">
            <a:extLst>
              <a:ext uri="{FF2B5EF4-FFF2-40B4-BE49-F238E27FC236}">
                <a16:creationId xmlns:a16="http://schemas.microsoft.com/office/drawing/2014/main" id="{237E72A5-1FD8-4608-9E2A-E7EB93071423}"/>
              </a:ext>
            </a:extLst>
          </p:cNvPr>
          <p:cNvSpPr txBox="1"/>
          <p:nvPr/>
        </p:nvSpPr>
        <p:spPr>
          <a:xfrm>
            <a:off x="1915126" y="2361748"/>
            <a:ext cx="1371016" cy="369332"/>
          </a:xfrm>
          <a:prstGeom prst="rect">
            <a:avLst/>
          </a:prstGeom>
          <a:noFill/>
        </p:spPr>
        <p:txBody>
          <a:bodyPr wrap="none" rtlCol="0">
            <a:spAutoFit/>
          </a:bodyPr>
          <a:lstStyle/>
          <a:p>
            <a:r>
              <a:rPr lang="en-US" dirty="0">
                <a:solidFill>
                  <a:srgbClr val="7030A0"/>
                </a:solidFill>
              </a:rPr>
              <a:t>Table name</a:t>
            </a:r>
          </a:p>
        </p:txBody>
      </p:sp>
      <p:sp>
        <p:nvSpPr>
          <p:cNvPr id="45" name="TextBox 44">
            <a:extLst>
              <a:ext uri="{FF2B5EF4-FFF2-40B4-BE49-F238E27FC236}">
                <a16:creationId xmlns:a16="http://schemas.microsoft.com/office/drawing/2014/main" id="{103E9807-A11D-4870-AC07-16BF055A82B4}"/>
              </a:ext>
            </a:extLst>
          </p:cNvPr>
          <p:cNvSpPr txBox="1"/>
          <p:nvPr/>
        </p:nvSpPr>
        <p:spPr>
          <a:xfrm>
            <a:off x="3421052" y="2528481"/>
            <a:ext cx="1688283" cy="369332"/>
          </a:xfrm>
          <a:prstGeom prst="rect">
            <a:avLst/>
          </a:prstGeom>
          <a:noFill/>
        </p:spPr>
        <p:txBody>
          <a:bodyPr wrap="none" rtlCol="0">
            <a:spAutoFit/>
          </a:bodyPr>
          <a:lstStyle/>
          <a:p>
            <a:r>
              <a:rPr lang="en-US" dirty="0">
                <a:solidFill>
                  <a:srgbClr val="92D050"/>
                </a:solidFill>
              </a:rPr>
              <a:t>Column names</a:t>
            </a:r>
          </a:p>
        </p:txBody>
      </p:sp>
      <p:cxnSp>
        <p:nvCxnSpPr>
          <p:cNvPr id="56" name="Straight Arrow Connector 55">
            <a:extLst>
              <a:ext uri="{FF2B5EF4-FFF2-40B4-BE49-F238E27FC236}">
                <a16:creationId xmlns:a16="http://schemas.microsoft.com/office/drawing/2014/main" id="{A3A68BA4-E13A-4093-89A8-7E0B82D78F0F}"/>
              </a:ext>
            </a:extLst>
          </p:cNvPr>
          <p:cNvCxnSpPr>
            <a:cxnSpLocks/>
          </p:cNvCxnSpPr>
          <p:nvPr/>
        </p:nvCxnSpPr>
        <p:spPr>
          <a:xfrm>
            <a:off x="3740527" y="4420145"/>
            <a:ext cx="1368808" cy="0"/>
          </a:xfrm>
          <a:prstGeom prst="straightConnector1">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657F54CC-DCFC-48E5-9DCD-9856B1A4D182}"/>
              </a:ext>
            </a:extLst>
          </p:cNvPr>
          <p:cNvSpPr txBox="1"/>
          <p:nvPr/>
        </p:nvSpPr>
        <p:spPr>
          <a:xfrm>
            <a:off x="5268441" y="3755370"/>
            <a:ext cx="2263393" cy="923330"/>
          </a:xfrm>
          <a:prstGeom prst="rect">
            <a:avLst/>
          </a:prstGeom>
          <a:noFill/>
        </p:spPr>
        <p:txBody>
          <a:bodyPr wrap="square" rtlCol="0">
            <a:spAutoFit/>
          </a:bodyPr>
          <a:lstStyle/>
          <a:p>
            <a:r>
              <a:rPr lang="en-US" dirty="0">
                <a:solidFill>
                  <a:schemeClr val="accent6"/>
                </a:solidFill>
              </a:rPr>
              <a:t>Give the table an alias name must put “as” to assign it</a:t>
            </a:r>
          </a:p>
        </p:txBody>
      </p:sp>
      <p:pic>
        <p:nvPicPr>
          <p:cNvPr id="60" name="Graphic 59">
            <a:extLst>
              <a:ext uri="{FF2B5EF4-FFF2-40B4-BE49-F238E27FC236}">
                <a16:creationId xmlns:a16="http://schemas.microsoft.com/office/drawing/2014/main" id="{82F414C1-F02B-428B-B8FF-1FE9923E6A2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026519" y="189669"/>
            <a:ext cx="2171700" cy="1695450"/>
          </a:xfrm>
          <a:prstGeom prst="rect">
            <a:avLst/>
          </a:prstGeom>
        </p:spPr>
      </p:pic>
      <p:sp>
        <p:nvSpPr>
          <p:cNvPr id="66" name="Footer Placeholder 5">
            <a:extLst>
              <a:ext uri="{FF2B5EF4-FFF2-40B4-BE49-F238E27FC236}">
                <a16:creationId xmlns:a16="http://schemas.microsoft.com/office/drawing/2014/main" id="{09926E80-18E3-4DAF-A87C-C2E9E5BC70E8}"/>
              </a:ext>
            </a:extLst>
          </p:cNvPr>
          <p:cNvSpPr>
            <a:spLocks noGrp="1"/>
          </p:cNvSpPr>
          <p:nvPr>
            <p:ph type="ftr" sz="quarter" idx="11"/>
          </p:nvPr>
        </p:nvSpPr>
        <p:spPr>
          <a:xfrm>
            <a:off x="435868" y="6492875"/>
            <a:ext cx="11197991" cy="365125"/>
          </a:xfrm>
        </p:spPr>
        <p:txBody>
          <a:bodyPr/>
          <a:lstStyle/>
          <a:p>
            <a:pPr algn="r"/>
            <a:r>
              <a:rPr lang="en-US" dirty="0"/>
              <a:t>Vanessa Casillas (Graduate Fellow at QCL)</a:t>
            </a:r>
          </a:p>
        </p:txBody>
      </p:sp>
    </p:spTree>
    <p:extLst>
      <p:ext uri="{BB962C8B-B14F-4D97-AF65-F5344CB8AC3E}">
        <p14:creationId xmlns:p14="http://schemas.microsoft.com/office/powerpoint/2010/main" val="166092717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609316A9-990D-4EC3-A671-70EE5C1493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0" name="Straight Connector 9">
              <a:extLst>
                <a:ext uri="{FF2B5EF4-FFF2-40B4-BE49-F238E27FC236}">
                  <a16:creationId xmlns:a16="http://schemas.microsoft.com/office/drawing/2014/main" id="{9B0C6109-9159-49CA-AD7A-F9035539DB7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686F14F5-308C-4EB6-87AB-05DE9501B1A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a:extLst>
                <a:ext uri="{FF2B5EF4-FFF2-40B4-BE49-F238E27FC236}">
                  <a16:creationId xmlns:a16="http://schemas.microsoft.com/office/drawing/2014/main" id="{BA032363-A188-47C5-9D59-9B788809DC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a:extLst>
                <a:ext uri="{FF2B5EF4-FFF2-40B4-BE49-F238E27FC236}">
                  <a16:creationId xmlns:a16="http://schemas.microsoft.com/office/drawing/2014/main" id="{2C4077DF-6BB9-4069-AD28-6B1664EBB0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id="{1D2B8B50-3419-41ED-9A9F-3CF9EEBBD3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a:extLst>
                <a:ext uri="{FF2B5EF4-FFF2-40B4-BE49-F238E27FC236}">
                  <a16:creationId xmlns:a16="http://schemas.microsoft.com/office/drawing/2014/main" id="{5C640498-2E73-4FA2-BEB6-C3596A458C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a:extLst>
                <a:ext uri="{FF2B5EF4-FFF2-40B4-BE49-F238E27FC236}">
                  <a16:creationId xmlns:a16="http://schemas.microsoft.com/office/drawing/2014/main" id="{3240EEFC-4112-4C39-A816-C815774F6D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a:extLst>
                <a:ext uri="{FF2B5EF4-FFF2-40B4-BE49-F238E27FC236}">
                  <a16:creationId xmlns:a16="http://schemas.microsoft.com/office/drawing/2014/main" id="{ADF362B0-03EA-4800-9FAA-9F128587E4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id="{0BA84559-2F4C-4795-9246-4C563F942D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FA77A1AA-CA47-4A91-A0A1-0A8CE31A98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1" name="Rectangle 20">
            <a:extLst>
              <a:ext uri="{FF2B5EF4-FFF2-40B4-BE49-F238E27FC236}">
                <a16:creationId xmlns:a16="http://schemas.microsoft.com/office/drawing/2014/main" id="{03E8462A-FEBA-4848-81CC-3F8DA3E47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a:extLst>
              <a:ext uri="{FF2B5EF4-FFF2-40B4-BE49-F238E27FC236}">
                <a16:creationId xmlns:a16="http://schemas.microsoft.com/office/drawing/2014/main" id="{2109F83F-40FE-4DB3-84CC-09FB3340D0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4" name="Straight Connector 23">
              <a:extLst>
                <a:ext uri="{FF2B5EF4-FFF2-40B4-BE49-F238E27FC236}">
                  <a16:creationId xmlns:a16="http://schemas.microsoft.com/office/drawing/2014/main" id="{1DE492D7-C3C3-48FF-80C8-37021EA0262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5" name="Rectangle 23">
              <a:extLst>
                <a:ext uri="{FF2B5EF4-FFF2-40B4-BE49-F238E27FC236}">
                  <a16:creationId xmlns:a16="http://schemas.microsoft.com/office/drawing/2014/main" id="{0B30FF97-2E9A-490A-AED2-90BA2E0EC1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id="{B6D53C7D-A312-47B6-A66A-230A19CFAC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a:extLst>
                <a:ext uri="{FF2B5EF4-FFF2-40B4-BE49-F238E27FC236}">
                  <a16:creationId xmlns:a16="http://schemas.microsoft.com/office/drawing/2014/main" id="{9329D58C-0D2E-4A2B-AD6A-9CEE506784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a:extLst>
                <a:ext uri="{FF2B5EF4-FFF2-40B4-BE49-F238E27FC236}">
                  <a16:creationId xmlns:a16="http://schemas.microsoft.com/office/drawing/2014/main" id="{9D446EDE-C690-4461-8BF2-7634808FC8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a:extLst>
                <a:ext uri="{FF2B5EF4-FFF2-40B4-BE49-F238E27FC236}">
                  <a16:creationId xmlns:a16="http://schemas.microsoft.com/office/drawing/2014/main" id="{323F3D34-6531-4AD7-A8C6-195A090281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a:extLst>
                <a:ext uri="{FF2B5EF4-FFF2-40B4-BE49-F238E27FC236}">
                  <a16:creationId xmlns:a16="http://schemas.microsoft.com/office/drawing/2014/main" id="{B9B0AE3F-2350-435F-A9B0-C310BF8763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a:extLst>
                <a:ext uri="{FF2B5EF4-FFF2-40B4-BE49-F238E27FC236}">
                  <a16:creationId xmlns:a16="http://schemas.microsoft.com/office/drawing/2014/main" id="{4EFA655C-9E50-4C14-A89E-AD7B648E4E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Isosceles Triangle 31">
              <a:extLst>
                <a:ext uri="{FF2B5EF4-FFF2-40B4-BE49-F238E27FC236}">
                  <a16:creationId xmlns:a16="http://schemas.microsoft.com/office/drawing/2014/main" id="{3E843863-7D25-4C01-9A17-E817CB6D99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34" name="Rectangle 33">
            <a:extLst>
              <a:ext uri="{FF2B5EF4-FFF2-40B4-BE49-F238E27FC236}">
                <a16:creationId xmlns:a16="http://schemas.microsoft.com/office/drawing/2014/main" id="{7941F9B1-B01B-4A84-89D9-B169AEB4E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descr="Table&#10;&#10;Description automatically generated">
            <a:extLst>
              <a:ext uri="{FF2B5EF4-FFF2-40B4-BE49-F238E27FC236}">
                <a16:creationId xmlns:a16="http://schemas.microsoft.com/office/drawing/2014/main" id="{07C77628-04A2-4B79-8259-C7D18D94842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72085" y="1131994"/>
            <a:ext cx="5649707" cy="4590386"/>
          </a:xfrm>
          <a:prstGeom prst="rect">
            <a:avLst/>
          </a:prstGeom>
        </p:spPr>
      </p:pic>
      <p:pic>
        <p:nvPicPr>
          <p:cNvPr id="6" name="Graphic 5">
            <a:extLst>
              <a:ext uri="{FF2B5EF4-FFF2-40B4-BE49-F238E27FC236}">
                <a16:creationId xmlns:a16="http://schemas.microsoft.com/office/drawing/2014/main" id="{EDADF179-DD5B-4F2F-9671-05EE451B602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392211" y="619708"/>
            <a:ext cx="2171700" cy="1695450"/>
          </a:xfrm>
          <a:prstGeom prst="rect">
            <a:avLst/>
          </a:prstGeom>
        </p:spPr>
      </p:pic>
      <p:sp>
        <p:nvSpPr>
          <p:cNvPr id="35" name="Footer Placeholder 5">
            <a:extLst>
              <a:ext uri="{FF2B5EF4-FFF2-40B4-BE49-F238E27FC236}">
                <a16:creationId xmlns:a16="http://schemas.microsoft.com/office/drawing/2014/main" id="{E747CEDA-9E9D-4DE1-ABA5-DC713B201640}"/>
              </a:ext>
            </a:extLst>
          </p:cNvPr>
          <p:cNvSpPr>
            <a:spLocks noGrp="1"/>
          </p:cNvSpPr>
          <p:nvPr>
            <p:ph type="ftr" sz="quarter" idx="11"/>
          </p:nvPr>
        </p:nvSpPr>
        <p:spPr>
          <a:xfrm>
            <a:off x="435868" y="6492875"/>
            <a:ext cx="11197991" cy="365125"/>
          </a:xfrm>
        </p:spPr>
        <p:txBody>
          <a:bodyPr/>
          <a:lstStyle/>
          <a:p>
            <a:pPr algn="r"/>
            <a:r>
              <a:rPr lang="en-US" dirty="0"/>
              <a:t>Vanessa Casillas (Graduate Fellow at QCL)</a:t>
            </a:r>
          </a:p>
        </p:txBody>
      </p:sp>
    </p:spTree>
    <p:extLst>
      <p:ext uri="{BB962C8B-B14F-4D97-AF65-F5344CB8AC3E}">
        <p14:creationId xmlns:p14="http://schemas.microsoft.com/office/powerpoint/2010/main" val="151079041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65AC7D1-EAA9-48F5-B509-60A7F50BF7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2" name="Rectangle 11">
            <a:extLst>
              <a:ext uri="{FF2B5EF4-FFF2-40B4-BE49-F238E27FC236}">
                <a16:creationId xmlns:a16="http://schemas.microsoft.com/office/drawing/2014/main" id="{D6320AF9-619A-4175-865B-5663E1AEF4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063B6EC6-D752-4EE7-908B-F8F19E8C7FE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111313" y="0"/>
            <a:ext cx="1219200" cy="6858000"/>
          </a:xfrm>
          <a:prstGeom prst="line">
            <a:avLst/>
          </a:prstGeom>
          <a:ln w="9525">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EFECD4E8-AD3E-4228-82A2-9461958EA9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3290979" y="3681413"/>
            <a:ext cx="4763558" cy="3176587"/>
          </a:xfrm>
          <a:prstGeom prst="line">
            <a:avLst/>
          </a:prstGeom>
          <a:ln w="9525">
            <a:solidFill>
              <a:schemeClr val="tx1">
                <a:lumMod val="50000"/>
                <a:lumOff val="50000"/>
                <a:alpha val="80000"/>
              </a:schemeClr>
            </a:solidFill>
          </a:ln>
        </p:spPr>
        <p:style>
          <a:lnRef idx="2">
            <a:schemeClr val="accent1"/>
          </a:lnRef>
          <a:fillRef idx="0">
            <a:schemeClr val="accent1"/>
          </a:fillRef>
          <a:effectRef idx="1">
            <a:schemeClr val="accent1"/>
          </a:effectRef>
          <a:fontRef idx="minor">
            <a:schemeClr val="tx1"/>
          </a:fontRef>
        </p:style>
      </p:cxnSp>
      <p:sp>
        <p:nvSpPr>
          <p:cNvPr id="18" name="Rectangle 23">
            <a:extLst>
              <a:ext uri="{FF2B5EF4-FFF2-40B4-BE49-F238E27FC236}">
                <a16:creationId xmlns:a16="http://schemas.microsoft.com/office/drawing/2014/main" id="{7E018740-5C2B-4A41-AC1A-7E68D1EC1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82568"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25">
            <a:extLst>
              <a:ext uri="{FF2B5EF4-FFF2-40B4-BE49-F238E27FC236}">
                <a16:creationId xmlns:a16="http://schemas.microsoft.com/office/drawing/2014/main" id="{166F75A4-C475-4941-8EE2-B80A06A2C1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534"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Isosceles Triangle 21">
            <a:extLst>
              <a:ext uri="{FF2B5EF4-FFF2-40B4-BE49-F238E27FC236}">
                <a16:creationId xmlns:a16="http://schemas.microsoft.com/office/drawing/2014/main" id="{A032553A-72E8-4B0D-8405-FF9771C9AF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33425"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a:extLst>
              <a:ext uri="{FF2B5EF4-FFF2-40B4-BE49-F238E27FC236}">
                <a16:creationId xmlns:a16="http://schemas.microsoft.com/office/drawing/2014/main" id="{765800AC-C3B9-498E-87BC-29FAE4C76B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5592"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Isosceles Triangle 25">
            <a:extLst>
              <a:ext uri="{FF2B5EF4-FFF2-40B4-BE49-F238E27FC236}">
                <a16:creationId xmlns:a16="http://schemas.microsoft.com/office/drawing/2014/main" id="{1F9D6ACB-2FF4-49F9-978A-E0D5327FC6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72758"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Freeform: Shape 27">
            <a:extLst>
              <a:ext uri="{FF2B5EF4-FFF2-40B4-BE49-F238E27FC236}">
                <a16:creationId xmlns:a16="http://schemas.microsoft.com/office/drawing/2014/main" id="{A5EC319D-0FEA-4B95-A3EA-01E35672C9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97631" y="-8467"/>
            <a:ext cx="5994369" cy="6866467"/>
          </a:xfrm>
          <a:custGeom>
            <a:avLst/>
            <a:gdLst>
              <a:gd name="connsiteX0" fmla="*/ 0 w 5994369"/>
              <a:gd name="connsiteY0" fmla="*/ 0 h 6866467"/>
              <a:gd name="connsiteX1" fmla="*/ 1249825 w 5994369"/>
              <a:gd name="connsiteY1" fmla="*/ 0 h 6866467"/>
              <a:gd name="connsiteX2" fmla="*/ 1249825 w 5994369"/>
              <a:gd name="connsiteY2" fmla="*/ 8467 h 6866467"/>
              <a:gd name="connsiteX3" fmla="*/ 5994369 w 5994369"/>
              <a:gd name="connsiteY3" fmla="*/ 8467 h 6866467"/>
              <a:gd name="connsiteX4" fmla="*/ 5994369 w 5994369"/>
              <a:gd name="connsiteY4" fmla="*/ 6866467 h 6866467"/>
              <a:gd name="connsiteX5" fmla="*/ 1249825 w 5994369"/>
              <a:gd name="connsiteY5" fmla="*/ 6866467 h 6866467"/>
              <a:gd name="connsiteX6" fmla="*/ 1109382 w 5994369"/>
              <a:gd name="connsiteY6" fmla="*/ 6866467 h 686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94369" h="6866467">
                <a:moveTo>
                  <a:pt x="0" y="0"/>
                </a:moveTo>
                <a:lnTo>
                  <a:pt x="1249825" y="0"/>
                </a:lnTo>
                <a:lnTo>
                  <a:pt x="1249825" y="8467"/>
                </a:lnTo>
                <a:lnTo>
                  <a:pt x="5994369" y="8467"/>
                </a:lnTo>
                <a:lnTo>
                  <a:pt x="5994369" y="6866467"/>
                </a:lnTo>
                <a:lnTo>
                  <a:pt x="1249825" y="6866467"/>
                </a:lnTo>
                <a:lnTo>
                  <a:pt x="1109382" y="6866467"/>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681A3AA0-E8F0-43EE-A939-96D2F52039F8}"/>
              </a:ext>
            </a:extLst>
          </p:cNvPr>
          <p:cNvSpPr>
            <a:spLocks noGrp="1"/>
          </p:cNvSpPr>
          <p:nvPr>
            <p:ph type="title"/>
          </p:nvPr>
        </p:nvSpPr>
        <p:spPr>
          <a:xfrm>
            <a:off x="7181723" y="609600"/>
            <a:ext cx="4602558" cy="2227730"/>
          </a:xfrm>
        </p:spPr>
        <p:txBody>
          <a:bodyPr anchor="ctr">
            <a:normAutofit/>
          </a:bodyPr>
          <a:lstStyle/>
          <a:p>
            <a:r>
              <a:rPr lang="en-US" dirty="0">
                <a:solidFill>
                  <a:srgbClr val="FFFFFF"/>
                </a:solidFill>
              </a:rPr>
              <a:t>Activity #4 – </a:t>
            </a:r>
            <a:br>
              <a:rPr lang="en-US" dirty="0">
                <a:solidFill>
                  <a:srgbClr val="FFFFFF"/>
                </a:solidFill>
              </a:rPr>
            </a:br>
            <a:r>
              <a:rPr lang="en-US" dirty="0">
                <a:solidFill>
                  <a:srgbClr val="FFFFFF"/>
                </a:solidFill>
              </a:rPr>
              <a:t>Inner Join with Alias</a:t>
            </a:r>
          </a:p>
        </p:txBody>
      </p:sp>
      <p:pic>
        <p:nvPicPr>
          <p:cNvPr id="7" name="Graphic 6" descr="Stopwatch">
            <a:extLst>
              <a:ext uri="{FF2B5EF4-FFF2-40B4-BE49-F238E27FC236}">
                <a16:creationId xmlns:a16="http://schemas.microsoft.com/office/drawing/2014/main" id="{E38CE1F0-0505-463D-B022-0CB73822524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7251" y="1545062"/>
            <a:ext cx="3856774" cy="3856774"/>
          </a:xfrm>
          <a:prstGeom prst="rect">
            <a:avLst/>
          </a:prstGeom>
        </p:spPr>
      </p:pic>
      <p:sp>
        <p:nvSpPr>
          <p:cNvPr id="3" name="Content Placeholder 2">
            <a:extLst>
              <a:ext uri="{FF2B5EF4-FFF2-40B4-BE49-F238E27FC236}">
                <a16:creationId xmlns:a16="http://schemas.microsoft.com/office/drawing/2014/main" id="{47401E3E-554C-46BA-A5F2-8122D035B642}"/>
              </a:ext>
            </a:extLst>
          </p:cNvPr>
          <p:cNvSpPr>
            <a:spLocks noGrp="1"/>
          </p:cNvSpPr>
          <p:nvPr>
            <p:ph idx="1"/>
          </p:nvPr>
        </p:nvSpPr>
        <p:spPr>
          <a:xfrm>
            <a:off x="7181725" y="2837329"/>
            <a:ext cx="4512988" cy="3317938"/>
          </a:xfrm>
        </p:spPr>
        <p:txBody>
          <a:bodyPr anchor="t">
            <a:normAutofit/>
          </a:bodyPr>
          <a:lstStyle/>
          <a:p>
            <a:r>
              <a:rPr lang="en-US" dirty="0">
                <a:solidFill>
                  <a:srgbClr val="FFFFFF"/>
                </a:solidFill>
              </a:rPr>
              <a:t>Create an inner join using aliases with tables </a:t>
            </a:r>
            <a:r>
              <a:rPr lang="en-US" dirty="0" err="1">
                <a:solidFill>
                  <a:srgbClr val="FFFFFF"/>
                </a:solidFill>
              </a:rPr>
              <a:t>state_workforce</a:t>
            </a:r>
            <a:r>
              <a:rPr lang="en-US" dirty="0">
                <a:solidFill>
                  <a:srgbClr val="FFFFFF"/>
                </a:solidFill>
              </a:rPr>
              <a:t> and </a:t>
            </a:r>
            <a:r>
              <a:rPr lang="en-US" dirty="0" err="1">
                <a:solidFill>
                  <a:srgbClr val="FFFFFF"/>
                </a:solidFill>
              </a:rPr>
              <a:t>state_people</a:t>
            </a:r>
            <a:r>
              <a:rPr lang="en-US" dirty="0">
                <a:solidFill>
                  <a:srgbClr val="FFFFFF"/>
                </a:solidFill>
              </a:rPr>
              <a:t>, make sure to view </a:t>
            </a:r>
            <a:r>
              <a:rPr lang="en-US" sz="1800" dirty="0">
                <a:solidFill>
                  <a:schemeClr val="bg1"/>
                </a:solidFill>
                <a:latin typeface="Consolas" panose="020B0609020204030204" pitchFamily="49" charset="0"/>
              </a:rPr>
              <a:t>attributes state, </a:t>
            </a:r>
            <a:r>
              <a:rPr lang="en-US" sz="1800" dirty="0" err="1">
                <a:solidFill>
                  <a:schemeClr val="bg1"/>
                </a:solidFill>
                <a:latin typeface="Consolas" panose="020B0609020204030204" pitchFamily="49" charset="0"/>
              </a:rPr>
              <a:t>Mean_Travel_Time_to_Work</a:t>
            </a:r>
            <a:r>
              <a:rPr lang="en-US" sz="1800" dirty="0">
                <a:solidFill>
                  <a:schemeClr val="bg1"/>
                </a:solidFill>
                <a:latin typeface="Consolas" panose="020B0609020204030204" pitchFamily="49" charset="0"/>
              </a:rPr>
              <a:t>, and </a:t>
            </a:r>
            <a:r>
              <a:rPr lang="en-US" sz="1800" dirty="0" err="1">
                <a:solidFill>
                  <a:schemeClr val="bg1"/>
                </a:solidFill>
                <a:latin typeface="Consolas" panose="020B0609020204030204" pitchFamily="49" charset="0"/>
              </a:rPr>
              <a:t>Employment_Firms_Total</a:t>
            </a:r>
            <a:endParaRPr lang="en-US" dirty="0">
              <a:solidFill>
                <a:srgbClr val="FFFFFF"/>
              </a:solidFill>
            </a:endParaRPr>
          </a:p>
          <a:p>
            <a:pPr lvl="1">
              <a:buFont typeface="+mj-lt"/>
              <a:buAutoNum type="arabicPeriod"/>
            </a:pPr>
            <a:endParaRPr lang="en-US" dirty="0">
              <a:solidFill>
                <a:srgbClr val="FFFFFF"/>
              </a:solidFill>
            </a:endParaRPr>
          </a:p>
        </p:txBody>
      </p:sp>
      <p:sp>
        <p:nvSpPr>
          <p:cNvPr id="19" name="Footer Placeholder 5">
            <a:extLst>
              <a:ext uri="{FF2B5EF4-FFF2-40B4-BE49-F238E27FC236}">
                <a16:creationId xmlns:a16="http://schemas.microsoft.com/office/drawing/2014/main" id="{4AB6C8BC-D597-4ED0-921B-CAB334A51956}"/>
              </a:ext>
            </a:extLst>
          </p:cNvPr>
          <p:cNvSpPr>
            <a:spLocks noGrp="1"/>
          </p:cNvSpPr>
          <p:nvPr>
            <p:ph type="ftr" sz="quarter" idx="11"/>
          </p:nvPr>
        </p:nvSpPr>
        <p:spPr>
          <a:xfrm>
            <a:off x="435868" y="6492875"/>
            <a:ext cx="11197991" cy="365125"/>
          </a:xfrm>
        </p:spPr>
        <p:txBody>
          <a:bodyPr/>
          <a:lstStyle/>
          <a:p>
            <a:pPr algn="r"/>
            <a:r>
              <a:rPr lang="en-US" dirty="0"/>
              <a:t>Vanessa Casillas (Graduate Fellow at QCL)</a:t>
            </a:r>
          </a:p>
        </p:txBody>
      </p:sp>
    </p:spTree>
    <p:extLst>
      <p:ext uri="{BB962C8B-B14F-4D97-AF65-F5344CB8AC3E}">
        <p14:creationId xmlns:p14="http://schemas.microsoft.com/office/powerpoint/2010/main" val="402786606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55AE6B0-AC9E-4167-806F-E9DB135FC4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CF757A7-0BB0-4881-9F2F-DB2316FA6CB3}"/>
              </a:ext>
            </a:extLst>
          </p:cNvPr>
          <p:cNvSpPr>
            <a:spLocks noGrp="1"/>
          </p:cNvSpPr>
          <p:nvPr>
            <p:ph type="title"/>
          </p:nvPr>
        </p:nvSpPr>
        <p:spPr>
          <a:xfrm>
            <a:off x="652481" y="1382486"/>
            <a:ext cx="3766096" cy="4093028"/>
          </a:xfrm>
        </p:spPr>
        <p:txBody>
          <a:bodyPr anchor="ctr">
            <a:normAutofit/>
          </a:bodyPr>
          <a:lstStyle/>
          <a:p>
            <a:r>
              <a:rPr lang="en-US" sz="4400" dirty="0"/>
              <a:t>Writing Query </a:t>
            </a:r>
            <a:br>
              <a:rPr lang="en-US" sz="4400" dirty="0"/>
            </a:br>
            <a:endParaRPr lang="en-US" sz="4400" dirty="0"/>
          </a:p>
        </p:txBody>
      </p:sp>
      <p:grpSp>
        <p:nvGrpSpPr>
          <p:cNvPr id="11" name="Group 10">
            <a:extLst>
              <a:ext uri="{FF2B5EF4-FFF2-40B4-BE49-F238E27FC236}">
                <a16:creationId xmlns:a16="http://schemas.microsoft.com/office/drawing/2014/main" id="{3523416A-383B-4FDC-B4C9-D8EDDFE9C04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267" y="-8467"/>
            <a:ext cx="4766733" cy="6866467"/>
            <a:chOff x="7425267" y="-8467"/>
            <a:chExt cx="4766733" cy="6866467"/>
          </a:xfrm>
        </p:grpSpPr>
        <p:cxnSp>
          <p:nvCxnSpPr>
            <p:cNvPr id="12" name="Straight Connector 11">
              <a:extLst>
                <a:ext uri="{FF2B5EF4-FFF2-40B4-BE49-F238E27FC236}">
                  <a16:creationId xmlns:a16="http://schemas.microsoft.com/office/drawing/2014/main" id="{CB0D29D5-3F7C-4197-821B-6D60A66CC04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rgbClr val="BFBFBF">
                  <a:alpha val="75000"/>
                </a:srgb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347FB49A-3541-428A-AADE-682A3C50563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rgbClr val="BFBFBF">
                  <a:alpha val="80000"/>
                </a:srgbClr>
              </a:solidFill>
            </a:ln>
          </p:spPr>
          <p:style>
            <a:lnRef idx="2">
              <a:schemeClr val="accent1"/>
            </a:lnRef>
            <a:fillRef idx="0">
              <a:schemeClr val="accent1"/>
            </a:fillRef>
            <a:effectRef idx="1">
              <a:schemeClr val="accent1"/>
            </a:effectRef>
            <a:fontRef idx="minor">
              <a:schemeClr val="tx1"/>
            </a:fontRef>
          </p:style>
        </p:cxnSp>
        <p:sp>
          <p:nvSpPr>
            <p:cNvPr id="14" name="Rectangle 23">
              <a:extLst>
                <a:ext uri="{FF2B5EF4-FFF2-40B4-BE49-F238E27FC236}">
                  <a16:creationId xmlns:a16="http://schemas.microsoft.com/office/drawing/2014/main" id="{D96F53DC-08F1-42C6-B558-B83D54B276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5">
              <a:extLst>
                <a:ext uri="{FF2B5EF4-FFF2-40B4-BE49-F238E27FC236}">
                  <a16:creationId xmlns:a16="http://schemas.microsoft.com/office/drawing/2014/main" id="{AFE48CAF-A51C-463F-A570-ED99439A5C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Isosceles Triangle 15">
              <a:extLst>
                <a:ext uri="{FF2B5EF4-FFF2-40B4-BE49-F238E27FC236}">
                  <a16:creationId xmlns:a16="http://schemas.microsoft.com/office/drawing/2014/main" id="{01F0C48B-50FF-4351-8207-16D0960483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7">
              <a:extLst>
                <a:ext uri="{FF2B5EF4-FFF2-40B4-BE49-F238E27FC236}">
                  <a16:creationId xmlns:a16="http://schemas.microsoft.com/office/drawing/2014/main" id="{300384B6-5ED6-4F91-A548-B706D83751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8">
              <a:extLst>
                <a:ext uri="{FF2B5EF4-FFF2-40B4-BE49-F238E27FC236}">
                  <a16:creationId xmlns:a16="http://schemas.microsoft.com/office/drawing/2014/main" id="{337AFFAE-C182-463C-9459-8AB3C69D9A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29">
              <a:extLst>
                <a:ext uri="{FF2B5EF4-FFF2-40B4-BE49-F238E27FC236}">
                  <a16:creationId xmlns:a16="http://schemas.microsoft.com/office/drawing/2014/main" id="{510ACF17-C3F0-42BF-BDEB-D079277121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E804EFD0-B84E-476F-9FC6-6C4A42EA00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2" name="Rectangle 21">
            <a:extLst>
              <a:ext uri="{FF2B5EF4-FFF2-40B4-BE49-F238E27FC236}">
                <a16:creationId xmlns:a16="http://schemas.microsoft.com/office/drawing/2014/main" id="{87BD1F4E-A66D-4C06-86DA-8D56CA7A3B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77719" y="0"/>
            <a:ext cx="621428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934CD1C0-1EE4-4BB6-B35C-195E3BFA6F8E}"/>
              </a:ext>
            </a:extLst>
          </p:cNvPr>
          <p:cNvGraphicFramePr>
            <a:graphicFrameLocks noGrp="1"/>
          </p:cNvGraphicFramePr>
          <p:nvPr>
            <p:ph idx="1"/>
            <p:extLst>
              <p:ext uri="{D42A27DB-BD31-4B8C-83A1-F6EECF244321}">
                <p14:modId xmlns:p14="http://schemas.microsoft.com/office/powerpoint/2010/main" val="3116843214"/>
              </p:ext>
            </p:extLst>
          </p:nvPr>
        </p:nvGraphicFramePr>
        <p:xfrm>
          <a:off x="4916553" y="944563"/>
          <a:ext cx="6628804" cy="497958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1" name="Footer Placeholder 5">
            <a:extLst>
              <a:ext uri="{FF2B5EF4-FFF2-40B4-BE49-F238E27FC236}">
                <a16:creationId xmlns:a16="http://schemas.microsoft.com/office/drawing/2014/main" id="{19271A2D-0687-4377-AA8F-4155C58D9CC5}"/>
              </a:ext>
            </a:extLst>
          </p:cNvPr>
          <p:cNvSpPr>
            <a:spLocks noGrp="1"/>
          </p:cNvSpPr>
          <p:nvPr>
            <p:ph type="ftr" sz="quarter" idx="11"/>
          </p:nvPr>
        </p:nvSpPr>
        <p:spPr>
          <a:xfrm>
            <a:off x="435868" y="6492875"/>
            <a:ext cx="11197991" cy="365125"/>
          </a:xfrm>
        </p:spPr>
        <p:txBody>
          <a:bodyPr/>
          <a:lstStyle/>
          <a:p>
            <a:pPr algn="r"/>
            <a:r>
              <a:rPr lang="en-US" dirty="0"/>
              <a:t>Vanessa Casillas (Graduate Fellow at QCL)</a:t>
            </a:r>
          </a:p>
        </p:txBody>
      </p:sp>
    </p:spTree>
    <p:extLst>
      <p:ext uri="{BB962C8B-B14F-4D97-AF65-F5344CB8AC3E}">
        <p14:creationId xmlns:p14="http://schemas.microsoft.com/office/powerpoint/2010/main" val="200496612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55AE6B0-AC9E-4167-806F-E9DB135FC4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627A923-7A72-4B4E-8ED0-6C1BC5C025DC}"/>
              </a:ext>
            </a:extLst>
          </p:cNvPr>
          <p:cNvSpPr>
            <a:spLocks noGrp="1"/>
          </p:cNvSpPr>
          <p:nvPr>
            <p:ph type="title"/>
          </p:nvPr>
        </p:nvSpPr>
        <p:spPr>
          <a:xfrm>
            <a:off x="652481" y="1382486"/>
            <a:ext cx="3547581" cy="4093028"/>
          </a:xfrm>
        </p:spPr>
        <p:txBody>
          <a:bodyPr anchor="ctr">
            <a:normAutofit/>
          </a:bodyPr>
          <a:lstStyle/>
          <a:p>
            <a:r>
              <a:rPr lang="en-US" sz="4400" kern="1200">
                <a:latin typeface="+mj-lt"/>
                <a:ea typeface="+mj-ea"/>
                <a:cs typeface="+mj-cs"/>
              </a:rPr>
              <a:t>Operation Order</a:t>
            </a:r>
            <a:endParaRPr lang="en-US" sz="4400"/>
          </a:p>
        </p:txBody>
      </p:sp>
      <p:grpSp>
        <p:nvGrpSpPr>
          <p:cNvPr id="11" name="Group 10">
            <a:extLst>
              <a:ext uri="{FF2B5EF4-FFF2-40B4-BE49-F238E27FC236}">
                <a16:creationId xmlns:a16="http://schemas.microsoft.com/office/drawing/2014/main" id="{3523416A-383B-4FDC-B4C9-D8EDDFE9C04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267" y="-8467"/>
            <a:ext cx="4766733" cy="6866467"/>
            <a:chOff x="7425267" y="-8467"/>
            <a:chExt cx="4766733" cy="6866467"/>
          </a:xfrm>
        </p:grpSpPr>
        <p:cxnSp>
          <p:nvCxnSpPr>
            <p:cNvPr id="12" name="Straight Connector 11">
              <a:extLst>
                <a:ext uri="{FF2B5EF4-FFF2-40B4-BE49-F238E27FC236}">
                  <a16:creationId xmlns:a16="http://schemas.microsoft.com/office/drawing/2014/main" id="{CB0D29D5-3F7C-4197-821B-6D60A66CC04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rgbClr val="BFBFBF">
                  <a:alpha val="75000"/>
                </a:srgb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347FB49A-3541-428A-AADE-682A3C50563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rgbClr val="BFBFBF">
                  <a:alpha val="80000"/>
                </a:srgbClr>
              </a:solidFill>
            </a:ln>
          </p:spPr>
          <p:style>
            <a:lnRef idx="2">
              <a:schemeClr val="accent1"/>
            </a:lnRef>
            <a:fillRef idx="0">
              <a:schemeClr val="accent1"/>
            </a:fillRef>
            <a:effectRef idx="1">
              <a:schemeClr val="accent1"/>
            </a:effectRef>
            <a:fontRef idx="minor">
              <a:schemeClr val="tx1"/>
            </a:fontRef>
          </p:style>
        </p:cxnSp>
        <p:sp>
          <p:nvSpPr>
            <p:cNvPr id="14" name="Rectangle 23">
              <a:extLst>
                <a:ext uri="{FF2B5EF4-FFF2-40B4-BE49-F238E27FC236}">
                  <a16:creationId xmlns:a16="http://schemas.microsoft.com/office/drawing/2014/main" id="{D96F53DC-08F1-42C6-B558-B83D54B276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5">
              <a:extLst>
                <a:ext uri="{FF2B5EF4-FFF2-40B4-BE49-F238E27FC236}">
                  <a16:creationId xmlns:a16="http://schemas.microsoft.com/office/drawing/2014/main" id="{AFE48CAF-A51C-463F-A570-ED99439A5C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Isosceles Triangle 15">
              <a:extLst>
                <a:ext uri="{FF2B5EF4-FFF2-40B4-BE49-F238E27FC236}">
                  <a16:creationId xmlns:a16="http://schemas.microsoft.com/office/drawing/2014/main" id="{01F0C48B-50FF-4351-8207-16D0960483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7">
              <a:extLst>
                <a:ext uri="{FF2B5EF4-FFF2-40B4-BE49-F238E27FC236}">
                  <a16:creationId xmlns:a16="http://schemas.microsoft.com/office/drawing/2014/main" id="{300384B6-5ED6-4F91-A548-B706D83751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8">
              <a:extLst>
                <a:ext uri="{FF2B5EF4-FFF2-40B4-BE49-F238E27FC236}">
                  <a16:creationId xmlns:a16="http://schemas.microsoft.com/office/drawing/2014/main" id="{337AFFAE-C182-463C-9459-8AB3C69D9A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29">
              <a:extLst>
                <a:ext uri="{FF2B5EF4-FFF2-40B4-BE49-F238E27FC236}">
                  <a16:creationId xmlns:a16="http://schemas.microsoft.com/office/drawing/2014/main" id="{510ACF17-C3F0-42BF-BDEB-D079277121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E804EFD0-B84E-476F-9FC6-6C4A42EA00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2" name="Rectangle 21">
            <a:extLst>
              <a:ext uri="{FF2B5EF4-FFF2-40B4-BE49-F238E27FC236}">
                <a16:creationId xmlns:a16="http://schemas.microsoft.com/office/drawing/2014/main" id="{87BD1F4E-A66D-4C06-86DA-8D56CA7A3B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77719" y="0"/>
            <a:ext cx="621428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0D140D49-2A76-4444-A5A1-D06B741C367D}"/>
              </a:ext>
            </a:extLst>
          </p:cNvPr>
          <p:cNvGraphicFramePr>
            <a:graphicFrameLocks noGrp="1"/>
          </p:cNvGraphicFramePr>
          <p:nvPr>
            <p:ph idx="1"/>
            <p:extLst>
              <p:ext uri="{D42A27DB-BD31-4B8C-83A1-F6EECF244321}">
                <p14:modId xmlns:p14="http://schemas.microsoft.com/office/powerpoint/2010/main" val="2739798815"/>
              </p:ext>
            </p:extLst>
          </p:nvPr>
        </p:nvGraphicFramePr>
        <p:xfrm>
          <a:off x="4916553" y="944563"/>
          <a:ext cx="6628804" cy="49795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1" name="Footer Placeholder 5">
            <a:extLst>
              <a:ext uri="{FF2B5EF4-FFF2-40B4-BE49-F238E27FC236}">
                <a16:creationId xmlns:a16="http://schemas.microsoft.com/office/drawing/2014/main" id="{DF080C15-25FE-4DE0-9FB4-3636DFF6E0E7}"/>
              </a:ext>
            </a:extLst>
          </p:cNvPr>
          <p:cNvSpPr>
            <a:spLocks noGrp="1"/>
          </p:cNvSpPr>
          <p:nvPr>
            <p:ph type="ftr" sz="quarter" idx="11"/>
          </p:nvPr>
        </p:nvSpPr>
        <p:spPr>
          <a:xfrm>
            <a:off x="435868" y="6492875"/>
            <a:ext cx="11197991" cy="365125"/>
          </a:xfrm>
        </p:spPr>
        <p:txBody>
          <a:bodyPr/>
          <a:lstStyle/>
          <a:p>
            <a:pPr algn="r"/>
            <a:r>
              <a:rPr lang="en-US" dirty="0"/>
              <a:t>Vanessa Casillas (Graduate Fellow at QCL)</a:t>
            </a:r>
          </a:p>
        </p:txBody>
      </p:sp>
    </p:spTree>
    <p:extLst>
      <p:ext uri="{BB962C8B-B14F-4D97-AF65-F5344CB8AC3E}">
        <p14:creationId xmlns:p14="http://schemas.microsoft.com/office/powerpoint/2010/main" val="22729467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4CD83-9D97-CA48-9493-0825F1DC1C82}"/>
              </a:ext>
            </a:extLst>
          </p:cNvPr>
          <p:cNvSpPr>
            <a:spLocks noGrp="1"/>
          </p:cNvSpPr>
          <p:nvPr>
            <p:ph type="title"/>
          </p:nvPr>
        </p:nvSpPr>
        <p:spPr>
          <a:xfrm>
            <a:off x="479394" y="1070800"/>
            <a:ext cx="4260246" cy="5583126"/>
          </a:xfrm>
        </p:spPr>
        <p:txBody>
          <a:bodyPr>
            <a:normAutofit/>
          </a:bodyPr>
          <a:lstStyle/>
          <a:p>
            <a:pPr algn="r"/>
            <a:r>
              <a:rPr lang="en-US" sz="6800"/>
              <a:t>Relational Databases</a:t>
            </a:r>
          </a:p>
        </p:txBody>
      </p:sp>
      <p:graphicFrame>
        <p:nvGraphicFramePr>
          <p:cNvPr id="362" name="Content Placeholder 2">
            <a:extLst>
              <a:ext uri="{FF2B5EF4-FFF2-40B4-BE49-F238E27FC236}">
                <a16:creationId xmlns:a16="http://schemas.microsoft.com/office/drawing/2014/main" id="{612C6DFC-8CFA-4136-B4A8-4CADF911E506}"/>
              </a:ext>
            </a:extLst>
          </p:cNvPr>
          <p:cNvGraphicFramePr>
            <a:graphicFrameLocks noGrp="1"/>
          </p:cNvGraphicFramePr>
          <p:nvPr>
            <p:ph idx="1"/>
            <p:extLst>
              <p:ext uri="{D42A27DB-BD31-4B8C-83A1-F6EECF244321}">
                <p14:modId xmlns:p14="http://schemas.microsoft.com/office/powerpoint/2010/main" val="1377015131"/>
              </p:ext>
            </p:extLst>
          </p:nvPr>
        </p:nvGraphicFramePr>
        <p:xfrm>
          <a:off x="5124369" y="987164"/>
          <a:ext cx="6245265" cy="55893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Footer Placeholder 5">
            <a:extLst>
              <a:ext uri="{FF2B5EF4-FFF2-40B4-BE49-F238E27FC236}">
                <a16:creationId xmlns:a16="http://schemas.microsoft.com/office/drawing/2014/main" id="{92A97CCB-F5B3-4C35-9151-5F583D5A98A6}"/>
              </a:ext>
            </a:extLst>
          </p:cNvPr>
          <p:cNvSpPr>
            <a:spLocks noGrp="1"/>
          </p:cNvSpPr>
          <p:nvPr>
            <p:ph type="ftr" sz="quarter" idx="11"/>
          </p:nvPr>
        </p:nvSpPr>
        <p:spPr>
          <a:xfrm>
            <a:off x="435868" y="6492875"/>
            <a:ext cx="11197991" cy="365125"/>
          </a:xfrm>
        </p:spPr>
        <p:txBody>
          <a:bodyPr/>
          <a:lstStyle/>
          <a:p>
            <a:pPr algn="r"/>
            <a:r>
              <a:rPr lang="en-US" dirty="0"/>
              <a:t>Vanessa Casillas (Graduate Fellow at QCL)</a:t>
            </a:r>
          </a:p>
        </p:txBody>
      </p:sp>
    </p:spTree>
    <p:extLst>
      <p:ext uri="{BB962C8B-B14F-4D97-AF65-F5344CB8AC3E}">
        <p14:creationId xmlns:p14="http://schemas.microsoft.com/office/powerpoint/2010/main" val="280318107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90A61547-2555-4DE2-A37F-A53E549174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3" name="Straight Connector 12">
              <a:extLst>
                <a:ext uri="{FF2B5EF4-FFF2-40B4-BE49-F238E27FC236}">
                  <a16:creationId xmlns:a16="http://schemas.microsoft.com/office/drawing/2014/main" id="{5C2447E0-8F0D-479C-94E4-82BC8EB68C0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1F943397-DCDD-44CB-BBA9-9510B7698DD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5" name="Rectangle 23">
              <a:extLst>
                <a:ext uri="{FF2B5EF4-FFF2-40B4-BE49-F238E27FC236}">
                  <a16:creationId xmlns:a16="http://schemas.microsoft.com/office/drawing/2014/main" id="{E2630ADC-31DB-4C48-AC4A-DAAE5A7B8E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5">
              <a:extLst>
                <a:ext uri="{FF2B5EF4-FFF2-40B4-BE49-F238E27FC236}">
                  <a16:creationId xmlns:a16="http://schemas.microsoft.com/office/drawing/2014/main" id="{2CA5C44E-F54E-47E0-8989-4D8686B33C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Isosceles Triangle 16">
              <a:extLst>
                <a:ext uri="{FF2B5EF4-FFF2-40B4-BE49-F238E27FC236}">
                  <a16:creationId xmlns:a16="http://schemas.microsoft.com/office/drawing/2014/main" id="{FF54E15E-830B-4375-A239-4C51954DEA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7">
              <a:extLst>
                <a:ext uri="{FF2B5EF4-FFF2-40B4-BE49-F238E27FC236}">
                  <a16:creationId xmlns:a16="http://schemas.microsoft.com/office/drawing/2014/main" id="{CB37E322-FF7E-4872-BD6B-50A48CBEA5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28">
              <a:extLst>
                <a:ext uri="{FF2B5EF4-FFF2-40B4-BE49-F238E27FC236}">
                  <a16:creationId xmlns:a16="http://schemas.microsoft.com/office/drawing/2014/main" id="{710D0C1E-D2F8-45B2-AE14-1AC8E976F7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29">
              <a:extLst>
                <a:ext uri="{FF2B5EF4-FFF2-40B4-BE49-F238E27FC236}">
                  <a16:creationId xmlns:a16="http://schemas.microsoft.com/office/drawing/2014/main" id="{3216331B-17D0-4167-ABD2-B2198058C2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Isosceles Triangle 20">
              <a:extLst>
                <a:ext uri="{FF2B5EF4-FFF2-40B4-BE49-F238E27FC236}">
                  <a16:creationId xmlns:a16="http://schemas.microsoft.com/office/drawing/2014/main" id="{A53A7A96-3806-4BB3-91DE-6EED48AC78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Isosceles Triangle 21">
              <a:extLst>
                <a:ext uri="{FF2B5EF4-FFF2-40B4-BE49-F238E27FC236}">
                  <a16:creationId xmlns:a16="http://schemas.microsoft.com/office/drawing/2014/main" id="{F8C2B86C-EE71-466E-8991-503F9C9C1B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E4766D7F-584E-3A49-8FB4-115BCEF74045}"/>
              </a:ext>
            </a:extLst>
          </p:cNvPr>
          <p:cNvSpPr>
            <a:spLocks noGrp="1"/>
          </p:cNvSpPr>
          <p:nvPr>
            <p:ph type="title"/>
          </p:nvPr>
        </p:nvSpPr>
        <p:spPr>
          <a:xfrm>
            <a:off x="985968" y="4473225"/>
            <a:ext cx="8288035" cy="1095059"/>
          </a:xfrm>
        </p:spPr>
        <p:txBody>
          <a:bodyPr vert="horz" lIns="91440" tIns="45720" rIns="91440" bIns="45720" rtlCol="0" anchor="b">
            <a:normAutofit/>
          </a:bodyPr>
          <a:lstStyle/>
          <a:p>
            <a:pPr algn="ctr"/>
            <a:r>
              <a:rPr lang="en-US" sz="4800"/>
              <a:t>Save</a:t>
            </a:r>
          </a:p>
        </p:txBody>
      </p:sp>
      <p:pic>
        <p:nvPicPr>
          <p:cNvPr id="5" name="Content Placeholder 4" descr="Graphical user interface, application&#10;&#10;Description automatically generated">
            <a:extLst>
              <a:ext uri="{FF2B5EF4-FFF2-40B4-BE49-F238E27FC236}">
                <a16:creationId xmlns:a16="http://schemas.microsoft.com/office/drawing/2014/main" id="{58C1AD98-3C9C-9442-9F6A-BDB812E27C55}"/>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798144" y="934221"/>
            <a:ext cx="2405358" cy="3317736"/>
          </a:xfrm>
          <a:prstGeom prst="rect">
            <a:avLst/>
          </a:prstGeom>
        </p:spPr>
      </p:pic>
      <p:pic>
        <p:nvPicPr>
          <p:cNvPr id="7" name="Picture 6" descr="Graphical user interface, text&#10;&#10;Description automatically generated">
            <a:extLst>
              <a:ext uri="{FF2B5EF4-FFF2-40B4-BE49-F238E27FC236}">
                <a16:creationId xmlns:a16="http://schemas.microsoft.com/office/drawing/2014/main" id="{C73005F4-03D0-9946-9B78-540A300EE9F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44284" y="1056759"/>
            <a:ext cx="4029717" cy="3072659"/>
          </a:xfrm>
          <a:prstGeom prst="rect">
            <a:avLst/>
          </a:prstGeom>
        </p:spPr>
      </p:pic>
      <p:sp>
        <p:nvSpPr>
          <p:cNvPr id="4" name="Oval 3">
            <a:extLst>
              <a:ext uri="{FF2B5EF4-FFF2-40B4-BE49-F238E27FC236}">
                <a16:creationId xmlns:a16="http://schemas.microsoft.com/office/drawing/2014/main" id="{53673A94-3131-4B70-8507-8EDC15A680AF}"/>
              </a:ext>
            </a:extLst>
          </p:cNvPr>
          <p:cNvSpPr/>
          <p:nvPr/>
        </p:nvSpPr>
        <p:spPr>
          <a:xfrm>
            <a:off x="2237776" y="1755279"/>
            <a:ext cx="729205" cy="27779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FF0000"/>
                </a:solidFill>
              </a:ln>
              <a:noFill/>
            </a:endParaRPr>
          </a:p>
        </p:txBody>
      </p:sp>
      <p:sp>
        <p:nvSpPr>
          <p:cNvPr id="23" name="Footer Placeholder 5">
            <a:extLst>
              <a:ext uri="{FF2B5EF4-FFF2-40B4-BE49-F238E27FC236}">
                <a16:creationId xmlns:a16="http://schemas.microsoft.com/office/drawing/2014/main" id="{9A5817DB-44EC-4DE7-898F-D8FC3AF78B29}"/>
              </a:ext>
            </a:extLst>
          </p:cNvPr>
          <p:cNvSpPr>
            <a:spLocks noGrp="1"/>
          </p:cNvSpPr>
          <p:nvPr>
            <p:ph type="ftr" sz="quarter" idx="11"/>
          </p:nvPr>
        </p:nvSpPr>
        <p:spPr>
          <a:xfrm>
            <a:off x="435868" y="6492875"/>
            <a:ext cx="11197991" cy="365125"/>
          </a:xfrm>
        </p:spPr>
        <p:txBody>
          <a:bodyPr/>
          <a:lstStyle/>
          <a:p>
            <a:pPr algn="r"/>
            <a:r>
              <a:rPr lang="en-US" dirty="0"/>
              <a:t>Vanessa Casillas (Graduate Fellow at QCL)</a:t>
            </a:r>
          </a:p>
        </p:txBody>
      </p:sp>
    </p:spTree>
    <p:extLst>
      <p:ext uri="{BB962C8B-B14F-4D97-AF65-F5344CB8AC3E}">
        <p14:creationId xmlns:p14="http://schemas.microsoft.com/office/powerpoint/2010/main" val="279333462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C74494-32B7-3843-9D6D-93C7E00D7E8E}"/>
              </a:ext>
            </a:extLst>
          </p:cNvPr>
          <p:cNvSpPr>
            <a:spLocks noGrp="1"/>
          </p:cNvSpPr>
          <p:nvPr>
            <p:ph type="title"/>
          </p:nvPr>
        </p:nvSpPr>
        <p:spPr/>
        <p:txBody>
          <a:bodyPr/>
          <a:lstStyle/>
          <a:p>
            <a:r>
              <a:rPr lang="en-US"/>
              <a:t>Resources</a:t>
            </a:r>
          </a:p>
        </p:txBody>
      </p:sp>
      <p:sp>
        <p:nvSpPr>
          <p:cNvPr id="3" name="Content Placeholder 2">
            <a:extLst>
              <a:ext uri="{FF2B5EF4-FFF2-40B4-BE49-F238E27FC236}">
                <a16:creationId xmlns:a16="http://schemas.microsoft.com/office/drawing/2014/main" id="{B50E706C-D2F6-ED47-BC6C-D528877405B2}"/>
              </a:ext>
            </a:extLst>
          </p:cNvPr>
          <p:cNvSpPr>
            <a:spLocks noGrp="1"/>
          </p:cNvSpPr>
          <p:nvPr>
            <p:ph idx="1"/>
          </p:nvPr>
        </p:nvSpPr>
        <p:spPr/>
        <p:txBody>
          <a:bodyPr>
            <a:normAutofit/>
          </a:bodyPr>
          <a:lstStyle/>
          <a:p>
            <a:r>
              <a:rPr lang="nl-NL" sz="1800" b="0" i="0" u="none" strike="noStrike" baseline="0" dirty="0">
                <a:solidFill>
                  <a:srgbClr val="404040"/>
                </a:solidFill>
                <a:latin typeface="Century Gothic" panose="020B0502020202020204" pitchFamily="34" charset="0"/>
              </a:rPr>
              <a:t>Dbeaver Wiki - </a:t>
            </a:r>
            <a:r>
              <a:rPr lang="nl-NL" sz="1800" b="0" i="0" u="none" strike="noStrike" baseline="0" dirty="0">
                <a:solidFill>
                  <a:srgbClr val="2C9FF0"/>
                </a:solidFill>
                <a:latin typeface="Century Gothic" panose="020B0502020202020204" pitchFamily="34" charset="0"/>
                <a:hlinkClick r:id="rId2"/>
              </a:rPr>
              <a:t>https://github.com/dbeaver/dbeaver/wiki</a:t>
            </a:r>
            <a:r>
              <a:rPr lang="nl-NL" sz="1800" b="0" i="0" u="none" strike="noStrike" baseline="0" dirty="0">
                <a:solidFill>
                  <a:srgbClr val="2C9FF0"/>
                </a:solidFill>
                <a:latin typeface="Century Gothic" panose="020B0502020202020204" pitchFamily="34" charset="0"/>
              </a:rPr>
              <a:t> </a:t>
            </a:r>
          </a:p>
          <a:p>
            <a:r>
              <a:rPr lang="en-US" sz="1800" b="0" i="0" u="none" strike="noStrike" baseline="0" dirty="0">
                <a:solidFill>
                  <a:srgbClr val="404040"/>
                </a:solidFill>
                <a:latin typeface="Century Gothic" panose="020B0502020202020204" pitchFamily="34" charset="0"/>
              </a:rPr>
              <a:t>W3schools - </a:t>
            </a:r>
            <a:r>
              <a:rPr lang="en-US" sz="1800" b="0" i="0" u="none" strike="noStrike" baseline="0" dirty="0">
                <a:solidFill>
                  <a:srgbClr val="2C9FF0"/>
                </a:solidFill>
                <a:latin typeface="Century Gothic" panose="020B0502020202020204" pitchFamily="34" charset="0"/>
                <a:hlinkClick r:id="rId3"/>
              </a:rPr>
              <a:t>https://www.w3schools.com/sql/default.asp</a:t>
            </a:r>
            <a:r>
              <a:rPr lang="en-US" sz="1800" b="0" i="0" u="none" strike="noStrike" baseline="0" dirty="0">
                <a:solidFill>
                  <a:srgbClr val="2C9FF0"/>
                </a:solidFill>
                <a:latin typeface="Century Gothic" panose="020B0502020202020204" pitchFamily="34" charset="0"/>
              </a:rPr>
              <a:t> </a:t>
            </a:r>
          </a:p>
          <a:p>
            <a:r>
              <a:rPr lang="en-US" dirty="0">
                <a:solidFill>
                  <a:srgbClr val="404040"/>
                </a:solidFill>
                <a:latin typeface="Century Gothic" panose="020B0502020202020204" pitchFamily="34" charset="0"/>
              </a:rPr>
              <a:t>Code Academy- </a:t>
            </a:r>
            <a:r>
              <a:rPr lang="en-US" dirty="0">
                <a:solidFill>
                  <a:srgbClr val="2C9FF0"/>
                </a:solidFill>
                <a:latin typeface="Century Gothic" panose="020B0502020202020204" pitchFamily="34" charset="0"/>
                <a:hlinkClick r:id="rId3"/>
              </a:rPr>
              <a:t>https://www.w3schools.com/sql/default.asp</a:t>
            </a:r>
            <a:r>
              <a:rPr lang="en-US" dirty="0">
                <a:solidFill>
                  <a:srgbClr val="2C9FF0"/>
                </a:solidFill>
                <a:latin typeface="Century Gothic" panose="020B0502020202020204" pitchFamily="34" charset="0"/>
              </a:rPr>
              <a:t>  </a:t>
            </a:r>
          </a:p>
          <a:p>
            <a:r>
              <a:rPr lang="en-US" sz="1800" b="0" i="0" u="none" strike="noStrike" baseline="0" dirty="0">
                <a:solidFill>
                  <a:srgbClr val="404040"/>
                </a:solidFill>
                <a:latin typeface="Century Gothic" panose="020B0502020202020204" pitchFamily="34" charset="0"/>
              </a:rPr>
              <a:t>Quizlet - </a:t>
            </a:r>
            <a:r>
              <a:rPr lang="en-US" sz="1800" b="0" i="0" u="none" strike="noStrike" baseline="0" dirty="0">
                <a:solidFill>
                  <a:srgbClr val="404040"/>
                </a:solidFill>
                <a:latin typeface="Century Gothic" panose="020B0502020202020204" pitchFamily="34" charset="0"/>
                <a:hlinkClick r:id="rId4"/>
              </a:rPr>
              <a:t>https://quizlet.com/</a:t>
            </a:r>
            <a:r>
              <a:rPr lang="en-US" sz="1800" b="0" i="0" u="none" strike="noStrike" baseline="0" dirty="0">
                <a:solidFill>
                  <a:srgbClr val="404040"/>
                </a:solidFill>
                <a:latin typeface="Century Gothic" panose="020B0502020202020204" pitchFamily="34" charset="0"/>
              </a:rPr>
              <a:t> (for vocab testing)</a:t>
            </a:r>
          </a:p>
          <a:p>
            <a:pPr marL="0" indent="0">
              <a:buNone/>
            </a:pPr>
            <a:endParaRPr lang="en-US" sz="1800" b="0" i="0" u="none" strike="noStrike" baseline="0" dirty="0">
              <a:solidFill>
                <a:srgbClr val="404040"/>
              </a:solidFill>
              <a:latin typeface="Century Gothic" panose="020B0502020202020204" pitchFamily="34" charset="0"/>
            </a:endParaRPr>
          </a:p>
          <a:p>
            <a:pPr marL="0" indent="0">
              <a:buNone/>
            </a:pPr>
            <a:r>
              <a:rPr lang="en-US" dirty="0">
                <a:solidFill>
                  <a:srgbClr val="404040"/>
                </a:solidFill>
                <a:latin typeface="Century Gothic" panose="020B0502020202020204" pitchFamily="34" charset="0"/>
              </a:rPr>
              <a:t>Best way to learn</a:t>
            </a:r>
            <a:endParaRPr lang="en-US" sz="1800" b="0" i="0" u="none" strike="noStrike" baseline="0" dirty="0">
              <a:solidFill>
                <a:srgbClr val="404040"/>
              </a:solidFill>
              <a:latin typeface="Century Gothic" panose="020B0502020202020204" pitchFamily="34" charset="0"/>
            </a:endParaRPr>
          </a:p>
          <a:p>
            <a:r>
              <a:rPr lang="en-US" sz="1800" b="0" i="0" u="none" strike="noStrike" baseline="0" dirty="0">
                <a:solidFill>
                  <a:srgbClr val="404040"/>
                </a:solidFill>
                <a:latin typeface="Century Gothic" panose="020B0502020202020204" pitchFamily="34" charset="0"/>
              </a:rPr>
              <a:t>SQL Murder Mystery - </a:t>
            </a:r>
            <a:r>
              <a:rPr lang="en-US" sz="1800" b="0" i="0" u="none" strike="noStrike" baseline="0" dirty="0">
                <a:solidFill>
                  <a:srgbClr val="404040"/>
                </a:solidFill>
                <a:latin typeface="Century Gothic" panose="020B0502020202020204" pitchFamily="34" charset="0"/>
                <a:hlinkClick r:id="rId5"/>
              </a:rPr>
              <a:t>https://mystery.knightlab.com/</a:t>
            </a:r>
            <a:r>
              <a:rPr lang="en-US" sz="1800" b="0" i="0" u="none" strike="noStrike" baseline="0" dirty="0">
                <a:solidFill>
                  <a:srgbClr val="404040"/>
                </a:solidFill>
                <a:latin typeface="Century Gothic" panose="020B0502020202020204" pitchFamily="34" charset="0"/>
              </a:rPr>
              <a:t> </a:t>
            </a:r>
          </a:p>
        </p:txBody>
      </p:sp>
      <p:sp>
        <p:nvSpPr>
          <p:cNvPr id="8" name="Footer Placeholder 5">
            <a:extLst>
              <a:ext uri="{FF2B5EF4-FFF2-40B4-BE49-F238E27FC236}">
                <a16:creationId xmlns:a16="http://schemas.microsoft.com/office/drawing/2014/main" id="{E1E78BD4-2A1C-4133-AA4D-630959FFDD8A}"/>
              </a:ext>
            </a:extLst>
          </p:cNvPr>
          <p:cNvSpPr>
            <a:spLocks noGrp="1"/>
          </p:cNvSpPr>
          <p:nvPr>
            <p:ph type="ftr" sz="quarter" idx="11"/>
          </p:nvPr>
        </p:nvSpPr>
        <p:spPr>
          <a:xfrm>
            <a:off x="435868" y="6492875"/>
            <a:ext cx="11197991" cy="365125"/>
          </a:xfrm>
        </p:spPr>
        <p:txBody>
          <a:bodyPr/>
          <a:lstStyle/>
          <a:p>
            <a:pPr algn="r"/>
            <a:r>
              <a:rPr lang="en-US" dirty="0"/>
              <a:t>Vanessa Casillas (Graduate Fellow at QCL)</a:t>
            </a:r>
          </a:p>
        </p:txBody>
      </p:sp>
    </p:spTree>
    <p:extLst>
      <p:ext uri="{BB962C8B-B14F-4D97-AF65-F5344CB8AC3E}">
        <p14:creationId xmlns:p14="http://schemas.microsoft.com/office/powerpoint/2010/main" val="305126453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C35243-54A3-4D49-814E-6D51C0C47BD8}"/>
              </a:ext>
            </a:extLst>
          </p:cNvPr>
          <p:cNvSpPr>
            <a:spLocks noGrp="1"/>
          </p:cNvSpPr>
          <p:nvPr>
            <p:ph type="title"/>
          </p:nvPr>
        </p:nvSpPr>
        <p:spPr/>
        <p:txBody>
          <a:bodyPr/>
          <a:lstStyle/>
          <a:p>
            <a:r>
              <a:rPr lang="en-US"/>
              <a:t>Contact info</a:t>
            </a:r>
          </a:p>
        </p:txBody>
      </p:sp>
      <p:sp>
        <p:nvSpPr>
          <p:cNvPr id="3" name="Content Placeholder 2">
            <a:extLst>
              <a:ext uri="{FF2B5EF4-FFF2-40B4-BE49-F238E27FC236}">
                <a16:creationId xmlns:a16="http://schemas.microsoft.com/office/drawing/2014/main" id="{67589DB5-5ED5-6F4D-9E79-0F88BA7DC57F}"/>
              </a:ext>
            </a:extLst>
          </p:cNvPr>
          <p:cNvSpPr>
            <a:spLocks noGrp="1"/>
          </p:cNvSpPr>
          <p:nvPr>
            <p:ph idx="1"/>
          </p:nvPr>
        </p:nvSpPr>
        <p:spPr/>
        <p:txBody>
          <a:bodyPr/>
          <a:lstStyle/>
          <a:p>
            <a:r>
              <a:rPr lang="en-US" dirty="0"/>
              <a:t>QCL: </a:t>
            </a:r>
            <a:r>
              <a:rPr lang="en-US" dirty="0">
                <a:hlinkClick r:id="rId2"/>
              </a:rPr>
              <a:t>QCL@cmc.edu</a:t>
            </a:r>
            <a:endParaRPr lang="en-US" dirty="0"/>
          </a:p>
          <a:p>
            <a:r>
              <a:rPr lang="en-US" dirty="0"/>
              <a:t>Vanessa Casillas: </a:t>
            </a:r>
            <a:r>
              <a:rPr lang="en-US" dirty="0">
                <a:hlinkClick r:id="rId3"/>
              </a:rPr>
              <a:t>vanessa.casillas@claremontmckenna.edu</a:t>
            </a:r>
            <a:endParaRPr lang="en-US" dirty="0"/>
          </a:p>
          <a:p>
            <a:endParaRPr lang="en-US" dirty="0"/>
          </a:p>
        </p:txBody>
      </p:sp>
      <p:sp>
        <p:nvSpPr>
          <p:cNvPr id="8" name="Footer Placeholder 5">
            <a:extLst>
              <a:ext uri="{FF2B5EF4-FFF2-40B4-BE49-F238E27FC236}">
                <a16:creationId xmlns:a16="http://schemas.microsoft.com/office/drawing/2014/main" id="{72FA199A-E8D4-4D83-8F36-3598C29AFF1E}"/>
              </a:ext>
            </a:extLst>
          </p:cNvPr>
          <p:cNvSpPr>
            <a:spLocks noGrp="1"/>
          </p:cNvSpPr>
          <p:nvPr>
            <p:ph type="ftr" sz="quarter" idx="11"/>
          </p:nvPr>
        </p:nvSpPr>
        <p:spPr>
          <a:xfrm>
            <a:off x="435868" y="6492875"/>
            <a:ext cx="11197991" cy="365125"/>
          </a:xfrm>
        </p:spPr>
        <p:txBody>
          <a:bodyPr/>
          <a:lstStyle/>
          <a:p>
            <a:pPr algn="r"/>
            <a:r>
              <a:rPr lang="en-US" dirty="0"/>
              <a:t>Vanessa Casillas (Graduate Fellow at QCL)</a:t>
            </a:r>
          </a:p>
        </p:txBody>
      </p:sp>
    </p:spTree>
    <p:extLst>
      <p:ext uri="{BB962C8B-B14F-4D97-AF65-F5344CB8AC3E}">
        <p14:creationId xmlns:p14="http://schemas.microsoft.com/office/powerpoint/2010/main" val="29819053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73955-7D4D-4545-BC7D-5896A6920269}"/>
              </a:ext>
            </a:extLst>
          </p:cNvPr>
          <p:cNvSpPr>
            <a:spLocks noGrp="1"/>
          </p:cNvSpPr>
          <p:nvPr>
            <p:ph type="title"/>
          </p:nvPr>
        </p:nvSpPr>
        <p:spPr/>
        <p:txBody>
          <a:bodyPr/>
          <a:lstStyle/>
          <a:p>
            <a:r>
              <a:rPr lang="en-US"/>
              <a:t>Relational DBMS</a:t>
            </a:r>
          </a:p>
        </p:txBody>
      </p:sp>
      <p:graphicFrame>
        <p:nvGraphicFramePr>
          <p:cNvPr id="4" name="Table 4">
            <a:extLst>
              <a:ext uri="{FF2B5EF4-FFF2-40B4-BE49-F238E27FC236}">
                <a16:creationId xmlns:a16="http://schemas.microsoft.com/office/drawing/2014/main" id="{288A0C03-7F89-4254-A8A1-22D74F9C78F0}"/>
              </a:ext>
            </a:extLst>
          </p:cNvPr>
          <p:cNvGraphicFramePr>
            <a:graphicFrameLocks noGrp="1"/>
          </p:cNvGraphicFramePr>
          <p:nvPr>
            <p:ph idx="1"/>
            <p:extLst>
              <p:ext uri="{D42A27DB-BD31-4B8C-83A1-F6EECF244321}">
                <p14:modId xmlns:p14="http://schemas.microsoft.com/office/powerpoint/2010/main" val="1710734296"/>
              </p:ext>
            </p:extLst>
          </p:nvPr>
        </p:nvGraphicFramePr>
        <p:xfrm>
          <a:off x="677334" y="1695768"/>
          <a:ext cx="3650298" cy="1483360"/>
        </p:xfrm>
        <a:graphic>
          <a:graphicData uri="http://schemas.openxmlformats.org/drawingml/2006/table">
            <a:tbl>
              <a:tblPr firstRow="1" bandRow="1">
                <a:tableStyleId>{5C22544A-7EE6-4342-B048-85BDC9FD1C3A}</a:tableStyleId>
              </a:tblPr>
              <a:tblGrid>
                <a:gridCol w="1216766">
                  <a:extLst>
                    <a:ext uri="{9D8B030D-6E8A-4147-A177-3AD203B41FA5}">
                      <a16:colId xmlns:a16="http://schemas.microsoft.com/office/drawing/2014/main" val="30463652"/>
                    </a:ext>
                  </a:extLst>
                </a:gridCol>
                <a:gridCol w="1216766">
                  <a:extLst>
                    <a:ext uri="{9D8B030D-6E8A-4147-A177-3AD203B41FA5}">
                      <a16:colId xmlns:a16="http://schemas.microsoft.com/office/drawing/2014/main" val="2259393004"/>
                    </a:ext>
                  </a:extLst>
                </a:gridCol>
                <a:gridCol w="1216766">
                  <a:extLst>
                    <a:ext uri="{9D8B030D-6E8A-4147-A177-3AD203B41FA5}">
                      <a16:colId xmlns:a16="http://schemas.microsoft.com/office/drawing/2014/main" val="3127433381"/>
                    </a:ext>
                  </a:extLst>
                </a:gridCol>
              </a:tblGrid>
              <a:tr h="370840">
                <a:tc>
                  <a:txBody>
                    <a:bodyPr/>
                    <a:lstStyle/>
                    <a:p>
                      <a:r>
                        <a:rPr lang="en-US"/>
                        <a:t>ID</a:t>
                      </a:r>
                    </a:p>
                  </a:txBody>
                  <a:tcPr/>
                </a:tc>
                <a:tc>
                  <a:txBody>
                    <a:bodyPr/>
                    <a:lstStyle/>
                    <a:p>
                      <a:r>
                        <a:rPr lang="en-US"/>
                        <a:t>ClassID</a:t>
                      </a:r>
                    </a:p>
                  </a:txBody>
                  <a:tcPr/>
                </a:tc>
                <a:tc>
                  <a:txBody>
                    <a:bodyPr/>
                    <a:lstStyle/>
                    <a:p>
                      <a:r>
                        <a:rPr lang="en-US"/>
                        <a:t>Semester</a:t>
                      </a:r>
                    </a:p>
                  </a:txBody>
                  <a:tcPr/>
                </a:tc>
                <a:extLst>
                  <a:ext uri="{0D108BD9-81ED-4DB2-BD59-A6C34878D82A}">
                    <a16:rowId xmlns:a16="http://schemas.microsoft.com/office/drawing/2014/main" val="2452595103"/>
                  </a:ext>
                </a:extLst>
              </a:tr>
              <a:tr h="370840">
                <a:tc>
                  <a:txBody>
                    <a:bodyPr/>
                    <a:lstStyle/>
                    <a:p>
                      <a:r>
                        <a:rPr lang="en-US"/>
                        <a:t>71225</a:t>
                      </a:r>
                    </a:p>
                  </a:txBody>
                  <a:tcPr/>
                </a:tc>
                <a:tc>
                  <a:txBody>
                    <a:bodyPr/>
                    <a:lstStyle/>
                    <a:p>
                      <a:r>
                        <a:rPr lang="en-US"/>
                        <a:t>1005</a:t>
                      </a:r>
                    </a:p>
                  </a:txBody>
                  <a:tcPr/>
                </a:tc>
                <a:tc>
                  <a:txBody>
                    <a:bodyPr/>
                    <a:lstStyle/>
                    <a:p>
                      <a:r>
                        <a:rPr lang="en-US"/>
                        <a:t>Fall21</a:t>
                      </a:r>
                    </a:p>
                  </a:txBody>
                  <a:tcPr/>
                </a:tc>
                <a:extLst>
                  <a:ext uri="{0D108BD9-81ED-4DB2-BD59-A6C34878D82A}">
                    <a16:rowId xmlns:a16="http://schemas.microsoft.com/office/drawing/2014/main" val="3087654190"/>
                  </a:ext>
                </a:extLst>
              </a:tr>
              <a:tr h="370840">
                <a:tc>
                  <a:txBody>
                    <a:bodyPr/>
                    <a:lstStyle/>
                    <a:p>
                      <a:r>
                        <a:rPr lang="en-US"/>
                        <a:t>86634</a:t>
                      </a:r>
                    </a:p>
                  </a:txBody>
                  <a:tcPr/>
                </a:tc>
                <a:tc>
                  <a:txBody>
                    <a:bodyPr/>
                    <a:lstStyle/>
                    <a:p>
                      <a:r>
                        <a:rPr lang="en-US"/>
                        <a:t>1006</a:t>
                      </a:r>
                    </a:p>
                  </a:txBody>
                  <a:tcPr/>
                </a:tc>
                <a:tc>
                  <a:txBody>
                    <a:bodyPr/>
                    <a:lstStyle/>
                    <a:p>
                      <a:r>
                        <a:rPr lang="en-US"/>
                        <a:t>Spr22</a:t>
                      </a:r>
                    </a:p>
                  </a:txBody>
                  <a:tcPr/>
                </a:tc>
                <a:extLst>
                  <a:ext uri="{0D108BD9-81ED-4DB2-BD59-A6C34878D82A}">
                    <a16:rowId xmlns:a16="http://schemas.microsoft.com/office/drawing/2014/main" val="4293798037"/>
                  </a:ext>
                </a:extLst>
              </a:tr>
              <a:tr h="370840">
                <a:tc>
                  <a:txBody>
                    <a:bodyPr/>
                    <a:lstStyle/>
                    <a:p>
                      <a:r>
                        <a:rPr lang="en-US"/>
                        <a:t>32238</a:t>
                      </a:r>
                    </a:p>
                  </a:txBody>
                  <a:tcPr/>
                </a:tc>
                <a:tc>
                  <a:txBody>
                    <a:bodyPr/>
                    <a:lstStyle/>
                    <a:p>
                      <a:r>
                        <a:rPr lang="en-US"/>
                        <a:t>1009</a:t>
                      </a:r>
                    </a:p>
                  </a:txBody>
                  <a:tcPr/>
                </a:tc>
                <a:tc>
                  <a:txBody>
                    <a:bodyPr/>
                    <a:lstStyle/>
                    <a:p>
                      <a:r>
                        <a:rPr lang="en-US"/>
                        <a:t>Spr22</a:t>
                      </a:r>
                    </a:p>
                  </a:txBody>
                  <a:tcPr/>
                </a:tc>
                <a:extLst>
                  <a:ext uri="{0D108BD9-81ED-4DB2-BD59-A6C34878D82A}">
                    <a16:rowId xmlns:a16="http://schemas.microsoft.com/office/drawing/2014/main" val="868718139"/>
                  </a:ext>
                </a:extLst>
              </a:tr>
            </a:tbl>
          </a:graphicData>
        </a:graphic>
      </p:graphicFrame>
      <p:graphicFrame>
        <p:nvGraphicFramePr>
          <p:cNvPr id="5" name="Table 5">
            <a:extLst>
              <a:ext uri="{FF2B5EF4-FFF2-40B4-BE49-F238E27FC236}">
                <a16:creationId xmlns:a16="http://schemas.microsoft.com/office/drawing/2014/main" id="{26A68F90-8EDF-4589-BE22-40E7F8BEB37E}"/>
              </a:ext>
            </a:extLst>
          </p:cNvPr>
          <p:cNvGraphicFramePr>
            <a:graphicFrameLocks noGrp="1"/>
          </p:cNvGraphicFramePr>
          <p:nvPr>
            <p:extLst>
              <p:ext uri="{D42A27DB-BD31-4B8C-83A1-F6EECF244321}">
                <p14:modId xmlns:p14="http://schemas.microsoft.com/office/powerpoint/2010/main" val="2021737167"/>
              </p:ext>
            </p:extLst>
          </p:nvPr>
        </p:nvGraphicFramePr>
        <p:xfrm>
          <a:off x="744220" y="4019126"/>
          <a:ext cx="5633720" cy="1483360"/>
        </p:xfrm>
        <a:graphic>
          <a:graphicData uri="http://schemas.openxmlformats.org/drawingml/2006/table">
            <a:tbl>
              <a:tblPr firstRow="1" bandRow="1">
                <a:tableStyleId>{5C22544A-7EE6-4342-B048-85BDC9FD1C3A}</a:tableStyleId>
              </a:tblPr>
              <a:tblGrid>
                <a:gridCol w="1408430">
                  <a:extLst>
                    <a:ext uri="{9D8B030D-6E8A-4147-A177-3AD203B41FA5}">
                      <a16:colId xmlns:a16="http://schemas.microsoft.com/office/drawing/2014/main" val="1111236717"/>
                    </a:ext>
                  </a:extLst>
                </a:gridCol>
                <a:gridCol w="1408430">
                  <a:extLst>
                    <a:ext uri="{9D8B030D-6E8A-4147-A177-3AD203B41FA5}">
                      <a16:colId xmlns:a16="http://schemas.microsoft.com/office/drawing/2014/main" val="869425365"/>
                    </a:ext>
                  </a:extLst>
                </a:gridCol>
                <a:gridCol w="1408430">
                  <a:extLst>
                    <a:ext uri="{9D8B030D-6E8A-4147-A177-3AD203B41FA5}">
                      <a16:colId xmlns:a16="http://schemas.microsoft.com/office/drawing/2014/main" val="3362693612"/>
                    </a:ext>
                  </a:extLst>
                </a:gridCol>
                <a:gridCol w="1408430">
                  <a:extLst>
                    <a:ext uri="{9D8B030D-6E8A-4147-A177-3AD203B41FA5}">
                      <a16:colId xmlns:a16="http://schemas.microsoft.com/office/drawing/2014/main" val="3262200842"/>
                    </a:ext>
                  </a:extLst>
                </a:gridCol>
              </a:tblGrid>
              <a:tr h="370840">
                <a:tc>
                  <a:txBody>
                    <a:bodyPr/>
                    <a:lstStyle/>
                    <a:p>
                      <a:r>
                        <a:rPr lang="en-US"/>
                        <a:t>ID</a:t>
                      </a:r>
                    </a:p>
                  </a:txBody>
                  <a:tcPr/>
                </a:tc>
                <a:tc>
                  <a:txBody>
                    <a:bodyPr/>
                    <a:lstStyle/>
                    <a:p>
                      <a:r>
                        <a:rPr lang="en-US"/>
                        <a:t>Name</a:t>
                      </a:r>
                    </a:p>
                  </a:txBody>
                  <a:tcPr/>
                </a:tc>
                <a:tc>
                  <a:txBody>
                    <a:bodyPr/>
                    <a:lstStyle/>
                    <a:p>
                      <a:r>
                        <a:rPr lang="en-US"/>
                        <a:t>Grade</a:t>
                      </a:r>
                    </a:p>
                  </a:txBody>
                  <a:tcPr/>
                </a:tc>
                <a:tc>
                  <a:txBody>
                    <a:bodyPr/>
                    <a:lstStyle/>
                    <a:p>
                      <a:r>
                        <a:rPr lang="en-US"/>
                        <a:t>DOB</a:t>
                      </a:r>
                    </a:p>
                  </a:txBody>
                  <a:tcPr/>
                </a:tc>
                <a:extLst>
                  <a:ext uri="{0D108BD9-81ED-4DB2-BD59-A6C34878D82A}">
                    <a16:rowId xmlns:a16="http://schemas.microsoft.com/office/drawing/2014/main" val="3936815900"/>
                  </a:ext>
                </a:extLst>
              </a:tr>
              <a:tr h="370840">
                <a:tc>
                  <a:txBody>
                    <a:bodyPr/>
                    <a:lstStyle/>
                    <a:p>
                      <a:r>
                        <a:rPr lang="en-US"/>
                        <a:t>71225</a:t>
                      </a:r>
                    </a:p>
                  </a:txBody>
                  <a:tcPr/>
                </a:tc>
                <a:tc>
                  <a:txBody>
                    <a:bodyPr/>
                    <a:lstStyle/>
                    <a:p>
                      <a:r>
                        <a:rPr lang="en-US"/>
                        <a:t>Lili</a:t>
                      </a:r>
                    </a:p>
                  </a:txBody>
                  <a:tcPr/>
                </a:tc>
                <a:tc>
                  <a:txBody>
                    <a:bodyPr/>
                    <a:lstStyle/>
                    <a:p>
                      <a:r>
                        <a:rPr lang="en-US"/>
                        <a:t>Freshman</a:t>
                      </a:r>
                    </a:p>
                  </a:txBody>
                  <a:tcPr/>
                </a:tc>
                <a:tc>
                  <a:txBody>
                    <a:bodyPr/>
                    <a:lstStyle/>
                    <a:p>
                      <a:r>
                        <a:rPr lang="en-US"/>
                        <a:t>03/12/1995</a:t>
                      </a:r>
                    </a:p>
                  </a:txBody>
                  <a:tcPr/>
                </a:tc>
                <a:extLst>
                  <a:ext uri="{0D108BD9-81ED-4DB2-BD59-A6C34878D82A}">
                    <a16:rowId xmlns:a16="http://schemas.microsoft.com/office/drawing/2014/main" val="3853349853"/>
                  </a:ext>
                </a:extLst>
              </a:tr>
              <a:tr h="370840">
                <a:tc>
                  <a:txBody>
                    <a:bodyPr/>
                    <a:lstStyle/>
                    <a:p>
                      <a:r>
                        <a:rPr lang="en-US"/>
                        <a:t>32238</a:t>
                      </a:r>
                    </a:p>
                  </a:txBody>
                  <a:tcPr/>
                </a:tc>
                <a:tc>
                  <a:txBody>
                    <a:bodyPr/>
                    <a:lstStyle/>
                    <a:p>
                      <a:r>
                        <a:rPr lang="en-US"/>
                        <a:t>Brenda</a:t>
                      </a:r>
                    </a:p>
                  </a:txBody>
                  <a:tcPr/>
                </a:tc>
                <a:tc>
                  <a:txBody>
                    <a:bodyPr/>
                    <a:lstStyle/>
                    <a:p>
                      <a:r>
                        <a:rPr lang="en-US"/>
                        <a:t>Senior</a:t>
                      </a:r>
                    </a:p>
                  </a:txBody>
                  <a:tcPr/>
                </a:tc>
                <a:tc>
                  <a:txBody>
                    <a:bodyPr/>
                    <a:lstStyle/>
                    <a:p>
                      <a:r>
                        <a:rPr lang="en-US"/>
                        <a:t>05/28/1989</a:t>
                      </a:r>
                    </a:p>
                  </a:txBody>
                  <a:tcPr/>
                </a:tc>
                <a:extLst>
                  <a:ext uri="{0D108BD9-81ED-4DB2-BD59-A6C34878D82A}">
                    <a16:rowId xmlns:a16="http://schemas.microsoft.com/office/drawing/2014/main" val="677229778"/>
                  </a:ext>
                </a:extLst>
              </a:tr>
              <a:tr h="370840">
                <a:tc>
                  <a:txBody>
                    <a:bodyPr/>
                    <a:lstStyle/>
                    <a:p>
                      <a:r>
                        <a:rPr lang="en-US"/>
                        <a:t>86634</a:t>
                      </a:r>
                    </a:p>
                  </a:txBody>
                  <a:tcPr/>
                </a:tc>
                <a:tc>
                  <a:txBody>
                    <a:bodyPr/>
                    <a:lstStyle/>
                    <a:p>
                      <a:r>
                        <a:rPr lang="en-US"/>
                        <a:t>James</a:t>
                      </a:r>
                    </a:p>
                  </a:txBody>
                  <a:tcPr/>
                </a:tc>
                <a:tc>
                  <a:txBody>
                    <a:bodyPr/>
                    <a:lstStyle/>
                    <a:p>
                      <a:r>
                        <a:rPr lang="en-US"/>
                        <a:t>Freshman</a:t>
                      </a:r>
                    </a:p>
                  </a:txBody>
                  <a:tcPr/>
                </a:tc>
                <a:tc>
                  <a:txBody>
                    <a:bodyPr/>
                    <a:lstStyle/>
                    <a:p>
                      <a:r>
                        <a:rPr lang="en-US"/>
                        <a:t>09/20/1999</a:t>
                      </a:r>
                    </a:p>
                  </a:txBody>
                  <a:tcPr/>
                </a:tc>
                <a:extLst>
                  <a:ext uri="{0D108BD9-81ED-4DB2-BD59-A6C34878D82A}">
                    <a16:rowId xmlns:a16="http://schemas.microsoft.com/office/drawing/2014/main" val="1885704986"/>
                  </a:ext>
                </a:extLst>
              </a:tr>
            </a:tbl>
          </a:graphicData>
        </a:graphic>
      </p:graphicFrame>
      <p:graphicFrame>
        <p:nvGraphicFramePr>
          <p:cNvPr id="6" name="Table 6">
            <a:extLst>
              <a:ext uri="{FF2B5EF4-FFF2-40B4-BE49-F238E27FC236}">
                <a16:creationId xmlns:a16="http://schemas.microsoft.com/office/drawing/2014/main" id="{512AF594-BEDD-4870-96D0-CD00673DCADF}"/>
              </a:ext>
            </a:extLst>
          </p:cNvPr>
          <p:cNvGraphicFramePr>
            <a:graphicFrameLocks noGrp="1"/>
          </p:cNvGraphicFramePr>
          <p:nvPr>
            <p:extLst>
              <p:ext uri="{D42A27DB-BD31-4B8C-83A1-F6EECF244321}">
                <p14:modId xmlns:p14="http://schemas.microsoft.com/office/powerpoint/2010/main" val="2530428160"/>
              </p:ext>
            </p:extLst>
          </p:nvPr>
        </p:nvGraphicFramePr>
        <p:xfrm>
          <a:off x="5567680" y="1695768"/>
          <a:ext cx="5115560" cy="1497754"/>
        </p:xfrm>
        <a:graphic>
          <a:graphicData uri="http://schemas.openxmlformats.org/drawingml/2006/table">
            <a:tbl>
              <a:tblPr firstRow="1" bandRow="1">
                <a:tableStyleId>{5C22544A-7EE6-4342-B048-85BDC9FD1C3A}</a:tableStyleId>
              </a:tblPr>
              <a:tblGrid>
                <a:gridCol w="955040">
                  <a:extLst>
                    <a:ext uri="{9D8B030D-6E8A-4147-A177-3AD203B41FA5}">
                      <a16:colId xmlns:a16="http://schemas.microsoft.com/office/drawing/2014/main" val="771766076"/>
                    </a:ext>
                  </a:extLst>
                </a:gridCol>
                <a:gridCol w="2455333">
                  <a:extLst>
                    <a:ext uri="{9D8B030D-6E8A-4147-A177-3AD203B41FA5}">
                      <a16:colId xmlns:a16="http://schemas.microsoft.com/office/drawing/2014/main" val="1920248940"/>
                    </a:ext>
                  </a:extLst>
                </a:gridCol>
                <a:gridCol w="1705187">
                  <a:extLst>
                    <a:ext uri="{9D8B030D-6E8A-4147-A177-3AD203B41FA5}">
                      <a16:colId xmlns:a16="http://schemas.microsoft.com/office/drawing/2014/main" val="1436200667"/>
                    </a:ext>
                  </a:extLst>
                </a:gridCol>
              </a:tblGrid>
              <a:tr h="370840">
                <a:tc>
                  <a:txBody>
                    <a:bodyPr/>
                    <a:lstStyle/>
                    <a:p>
                      <a:r>
                        <a:rPr lang="en-US"/>
                        <a:t>ClassID</a:t>
                      </a:r>
                    </a:p>
                  </a:txBody>
                  <a:tcPr/>
                </a:tc>
                <a:tc>
                  <a:txBody>
                    <a:bodyPr/>
                    <a:lstStyle/>
                    <a:p>
                      <a:r>
                        <a:rPr lang="en-US"/>
                        <a:t>Title</a:t>
                      </a:r>
                    </a:p>
                  </a:txBody>
                  <a:tcPr/>
                </a:tc>
                <a:tc>
                  <a:txBody>
                    <a:bodyPr/>
                    <a:lstStyle/>
                    <a:p>
                      <a:r>
                        <a:rPr lang="en-US"/>
                        <a:t>ClassNum</a:t>
                      </a:r>
                    </a:p>
                  </a:txBody>
                  <a:tcPr/>
                </a:tc>
                <a:extLst>
                  <a:ext uri="{0D108BD9-81ED-4DB2-BD59-A6C34878D82A}">
                    <a16:rowId xmlns:a16="http://schemas.microsoft.com/office/drawing/2014/main" val="2029655093"/>
                  </a:ext>
                </a:extLst>
              </a:tr>
              <a:tr h="385234">
                <a:tc>
                  <a:txBody>
                    <a:bodyPr/>
                    <a:lstStyle/>
                    <a:p>
                      <a:r>
                        <a:rPr lang="en-US"/>
                        <a:t>1005</a:t>
                      </a:r>
                    </a:p>
                  </a:txBody>
                  <a:tcPr/>
                </a:tc>
                <a:tc>
                  <a:txBody>
                    <a:bodyPr/>
                    <a:lstStyle/>
                    <a:p>
                      <a:r>
                        <a:rPr lang="en-US"/>
                        <a:t>Intro to Art History</a:t>
                      </a:r>
                    </a:p>
                  </a:txBody>
                  <a:tcPr/>
                </a:tc>
                <a:tc>
                  <a:txBody>
                    <a:bodyPr/>
                    <a:lstStyle/>
                    <a:p>
                      <a:r>
                        <a:rPr lang="en-US"/>
                        <a:t>500</a:t>
                      </a:r>
                    </a:p>
                  </a:txBody>
                  <a:tcPr/>
                </a:tc>
                <a:extLst>
                  <a:ext uri="{0D108BD9-81ED-4DB2-BD59-A6C34878D82A}">
                    <a16:rowId xmlns:a16="http://schemas.microsoft.com/office/drawing/2014/main" val="201851390"/>
                  </a:ext>
                </a:extLst>
              </a:tr>
              <a:tr h="370840">
                <a:tc>
                  <a:txBody>
                    <a:bodyPr/>
                    <a:lstStyle/>
                    <a:p>
                      <a:r>
                        <a:rPr lang="en-US"/>
                        <a:t>1006</a:t>
                      </a:r>
                    </a:p>
                  </a:txBody>
                  <a:tcPr/>
                </a:tc>
                <a:tc>
                  <a:txBody>
                    <a:bodyPr/>
                    <a:lstStyle/>
                    <a:p>
                      <a:r>
                        <a:rPr lang="en-US"/>
                        <a:t>Intro to SQL</a:t>
                      </a:r>
                    </a:p>
                  </a:txBody>
                  <a:tcPr/>
                </a:tc>
                <a:tc>
                  <a:txBody>
                    <a:bodyPr/>
                    <a:lstStyle/>
                    <a:p>
                      <a:r>
                        <a:rPr lang="en-US"/>
                        <a:t>501</a:t>
                      </a:r>
                    </a:p>
                  </a:txBody>
                  <a:tcPr/>
                </a:tc>
                <a:extLst>
                  <a:ext uri="{0D108BD9-81ED-4DB2-BD59-A6C34878D82A}">
                    <a16:rowId xmlns:a16="http://schemas.microsoft.com/office/drawing/2014/main" val="3775965048"/>
                  </a:ext>
                </a:extLst>
              </a:tr>
              <a:tr h="370840">
                <a:tc>
                  <a:txBody>
                    <a:bodyPr/>
                    <a:lstStyle/>
                    <a:p>
                      <a:r>
                        <a:rPr lang="en-US"/>
                        <a:t>1009</a:t>
                      </a:r>
                    </a:p>
                  </a:txBody>
                  <a:tcPr/>
                </a:tc>
                <a:tc>
                  <a:txBody>
                    <a:bodyPr/>
                    <a:lstStyle/>
                    <a:p>
                      <a:r>
                        <a:rPr lang="en-US"/>
                        <a:t>Intro to Datebases</a:t>
                      </a:r>
                    </a:p>
                  </a:txBody>
                  <a:tcPr/>
                </a:tc>
                <a:tc>
                  <a:txBody>
                    <a:bodyPr/>
                    <a:lstStyle/>
                    <a:p>
                      <a:r>
                        <a:rPr lang="en-US"/>
                        <a:t>300</a:t>
                      </a:r>
                    </a:p>
                  </a:txBody>
                  <a:tcPr/>
                </a:tc>
                <a:extLst>
                  <a:ext uri="{0D108BD9-81ED-4DB2-BD59-A6C34878D82A}">
                    <a16:rowId xmlns:a16="http://schemas.microsoft.com/office/drawing/2014/main" val="1382912850"/>
                  </a:ext>
                </a:extLst>
              </a:tr>
            </a:tbl>
          </a:graphicData>
        </a:graphic>
      </p:graphicFrame>
      <p:sp>
        <p:nvSpPr>
          <p:cNvPr id="7" name="TextBox 6">
            <a:extLst>
              <a:ext uri="{FF2B5EF4-FFF2-40B4-BE49-F238E27FC236}">
                <a16:creationId xmlns:a16="http://schemas.microsoft.com/office/drawing/2014/main" id="{ACBF48E1-4B22-4701-BA35-4D00A406C670}"/>
              </a:ext>
            </a:extLst>
          </p:cNvPr>
          <p:cNvSpPr txBox="1"/>
          <p:nvPr/>
        </p:nvSpPr>
        <p:spPr>
          <a:xfrm>
            <a:off x="677334" y="1355514"/>
            <a:ext cx="1991360" cy="369332"/>
          </a:xfrm>
          <a:prstGeom prst="rect">
            <a:avLst/>
          </a:prstGeom>
          <a:noFill/>
        </p:spPr>
        <p:txBody>
          <a:bodyPr wrap="square" rtlCol="0">
            <a:spAutoFit/>
          </a:bodyPr>
          <a:lstStyle/>
          <a:p>
            <a:r>
              <a:rPr lang="en-US"/>
              <a:t>Courses_Students</a:t>
            </a:r>
          </a:p>
        </p:txBody>
      </p:sp>
      <p:sp>
        <p:nvSpPr>
          <p:cNvPr id="8" name="TextBox 7">
            <a:extLst>
              <a:ext uri="{FF2B5EF4-FFF2-40B4-BE49-F238E27FC236}">
                <a16:creationId xmlns:a16="http://schemas.microsoft.com/office/drawing/2014/main" id="{49A17F8C-3843-46DA-9AEC-8B00FC39F5A4}"/>
              </a:ext>
            </a:extLst>
          </p:cNvPr>
          <p:cNvSpPr txBox="1"/>
          <p:nvPr/>
        </p:nvSpPr>
        <p:spPr>
          <a:xfrm>
            <a:off x="744220" y="3663488"/>
            <a:ext cx="2247731" cy="369332"/>
          </a:xfrm>
          <a:prstGeom prst="rect">
            <a:avLst/>
          </a:prstGeom>
          <a:noFill/>
        </p:spPr>
        <p:txBody>
          <a:bodyPr wrap="none" rtlCol="0">
            <a:spAutoFit/>
          </a:bodyPr>
          <a:lstStyle/>
          <a:p>
            <a:r>
              <a:rPr lang="en-US"/>
              <a:t>Students_Attendees</a:t>
            </a:r>
          </a:p>
        </p:txBody>
      </p:sp>
      <p:sp>
        <p:nvSpPr>
          <p:cNvPr id="9" name="TextBox 8">
            <a:extLst>
              <a:ext uri="{FF2B5EF4-FFF2-40B4-BE49-F238E27FC236}">
                <a16:creationId xmlns:a16="http://schemas.microsoft.com/office/drawing/2014/main" id="{A1B56FE2-9ED4-4520-B00F-606B8B4895A3}"/>
              </a:ext>
            </a:extLst>
          </p:cNvPr>
          <p:cNvSpPr txBox="1"/>
          <p:nvPr/>
        </p:nvSpPr>
        <p:spPr>
          <a:xfrm>
            <a:off x="5567680" y="1355514"/>
            <a:ext cx="1762021" cy="369332"/>
          </a:xfrm>
          <a:prstGeom prst="rect">
            <a:avLst/>
          </a:prstGeom>
          <a:noFill/>
        </p:spPr>
        <p:txBody>
          <a:bodyPr wrap="none" rtlCol="0">
            <a:spAutoFit/>
          </a:bodyPr>
          <a:lstStyle/>
          <a:p>
            <a:r>
              <a:rPr lang="en-US"/>
              <a:t>School_Courses</a:t>
            </a:r>
          </a:p>
        </p:txBody>
      </p:sp>
      <p:cxnSp>
        <p:nvCxnSpPr>
          <p:cNvPr id="22" name="Straight Connector 21">
            <a:extLst>
              <a:ext uri="{FF2B5EF4-FFF2-40B4-BE49-F238E27FC236}">
                <a16:creationId xmlns:a16="http://schemas.microsoft.com/office/drawing/2014/main" id="{452C45F2-0FC4-407E-B744-D6325BB0EFDC}"/>
              </a:ext>
            </a:extLst>
          </p:cNvPr>
          <p:cNvCxnSpPr/>
          <p:nvPr/>
        </p:nvCxnSpPr>
        <p:spPr>
          <a:xfrm>
            <a:off x="5958840" y="3276600"/>
            <a:ext cx="0" cy="386888"/>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002A25E-130E-49EE-BA7E-6D6A3A8B2A80}"/>
              </a:ext>
            </a:extLst>
          </p:cNvPr>
          <p:cNvCxnSpPr/>
          <p:nvPr/>
        </p:nvCxnSpPr>
        <p:spPr>
          <a:xfrm flipH="1">
            <a:off x="2407920" y="3663488"/>
            <a:ext cx="353568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3E878520-DE47-4B92-BB53-847A2EBF5352}"/>
              </a:ext>
            </a:extLst>
          </p:cNvPr>
          <p:cNvCxnSpPr/>
          <p:nvPr/>
        </p:nvCxnSpPr>
        <p:spPr>
          <a:xfrm flipV="1">
            <a:off x="2407920" y="3276600"/>
            <a:ext cx="0" cy="3868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E229496-1C78-4C92-9EF3-BA3966C4A7EF}"/>
              </a:ext>
            </a:extLst>
          </p:cNvPr>
          <p:cNvCxnSpPr/>
          <p:nvPr/>
        </p:nvCxnSpPr>
        <p:spPr>
          <a:xfrm flipH="1">
            <a:off x="381000" y="4198620"/>
            <a:ext cx="23622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38B31722-172C-4F15-8A77-81FA10C5B0C7}"/>
              </a:ext>
            </a:extLst>
          </p:cNvPr>
          <p:cNvCxnSpPr/>
          <p:nvPr/>
        </p:nvCxnSpPr>
        <p:spPr>
          <a:xfrm flipV="1">
            <a:off x="381000" y="1930400"/>
            <a:ext cx="0" cy="2268220"/>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944A8A3B-7E33-455E-A9C0-36F9AD48B74F}"/>
              </a:ext>
            </a:extLst>
          </p:cNvPr>
          <p:cNvCxnSpPr/>
          <p:nvPr/>
        </p:nvCxnSpPr>
        <p:spPr>
          <a:xfrm>
            <a:off x="381000" y="1930400"/>
            <a:ext cx="31919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Footer Placeholder 5">
            <a:extLst>
              <a:ext uri="{FF2B5EF4-FFF2-40B4-BE49-F238E27FC236}">
                <a16:creationId xmlns:a16="http://schemas.microsoft.com/office/drawing/2014/main" id="{65D7D6BC-F92A-49FD-B85F-13B427D63EF6}"/>
              </a:ext>
            </a:extLst>
          </p:cNvPr>
          <p:cNvSpPr>
            <a:spLocks noGrp="1"/>
          </p:cNvSpPr>
          <p:nvPr>
            <p:ph type="ftr" sz="quarter" idx="11"/>
          </p:nvPr>
        </p:nvSpPr>
        <p:spPr>
          <a:xfrm>
            <a:off x="435868" y="6492875"/>
            <a:ext cx="11197991" cy="365125"/>
          </a:xfrm>
        </p:spPr>
        <p:txBody>
          <a:bodyPr/>
          <a:lstStyle/>
          <a:p>
            <a:pPr algn="r"/>
            <a:r>
              <a:rPr lang="en-US" dirty="0"/>
              <a:t>Vanessa Casillas (Graduate Fellow at QCL)</a:t>
            </a:r>
          </a:p>
        </p:txBody>
      </p:sp>
    </p:spTree>
    <p:extLst>
      <p:ext uri="{BB962C8B-B14F-4D97-AF65-F5344CB8AC3E}">
        <p14:creationId xmlns:p14="http://schemas.microsoft.com/office/powerpoint/2010/main" val="21066217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ED8DC7-68F5-4C85-BCAB-09A8AD34777A}"/>
              </a:ext>
            </a:extLst>
          </p:cNvPr>
          <p:cNvSpPr>
            <a:spLocks noGrp="1"/>
          </p:cNvSpPr>
          <p:nvPr>
            <p:ph type="title"/>
          </p:nvPr>
        </p:nvSpPr>
        <p:spPr/>
        <p:txBody>
          <a:bodyPr/>
          <a:lstStyle/>
          <a:p>
            <a:r>
              <a:rPr lang="en-US"/>
              <a:t>The Relational Model </a:t>
            </a:r>
          </a:p>
        </p:txBody>
      </p:sp>
      <p:graphicFrame>
        <p:nvGraphicFramePr>
          <p:cNvPr id="4" name="Table 4">
            <a:extLst>
              <a:ext uri="{FF2B5EF4-FFF2-40B4-BE49-F238E27FC236}">
                <a16:creationId xmlns:a16="http://schemas.microsoft.com/office/drawing/2014/main" id="{254601D7-9FD6-490F-BB23-DB89142A22D8}"/>
              </a:ext>
            </a:extLst>
          </p:cNvPr>
          <p:cNvGraphicFramePr>
            <a:graphicFrameLocks noGrp="1"/>
          </p:cNvGraphicFramePr>
          <p:nvPr>
            <p:ph idx="1"/>
            <p:extLst>
              <p:ext uri="{D42A27DB-BD31-4B8C-83A1-F6EECF244321}">
                <p14:modId xmlns:p14="http://schemas.microsoft.com/office/powerpoint/2010/main" val="4218858265"/>
              </p:ext>
            </p:extLst>
          </p:nvPr>
        </p:nvGraphicFramePr>
        <p:xfrm>
          <a:off x="2849880" y="2687320"/>
          <a:ext cx="6492240" cy="1483360"/>
        </p:xfrm>
        <a:graphic>
          <a:graphicData uri="http://schemas.openxmlformats.org/drawingml/2006/table">
            <a:tbl>
              <a:tblPr firstRow="1" bandRow="1">
                <a:tableStyleId>{5C22544A-7EE6-4342-B048-85BDC9FD1C3A}</a:tableStyleId>
              </a:tblPr>
              <a:tblGrid>
                <a:gridCol w="1592580">
                  <a:extLst>
                    <a:ext uri="{9D8B030D-6E8A-4147-A177-3AD203B41FA5}">
                      <a16:colId xmlns:a16="http://schemas.microsoft.com/office/drawing/2014/main" val="1700564794"/>
                    </a:ext>
                  </a:extLst>
                </a:gridCol>
                <a:gridCol w="1988820">
                  <a:extLst>
                    <a:ext uri="{9D8B030D-6E8A-4147-A177-3AD203B41FA5}">
                      <a16:colId xmlns:a16="http://schemas.microsoft.com/office/drawing/2014/main" val="1335189491"/>
                    </a:ext>
                  </a:extLst>
                </a:gridCol>
                <a:gridCol w="2910840">
                  <a:extLst>
                    <a:ext uri="{9D8B030D-6E8A-4147-A177-3AD203B41FA5}">
                      <a16:colId xmlns:a16="http://schemas.microsoft.com/office/drawing/2014/main" val="2618302981"/>
                    </a:ext>
                  </a:extLst>
                </a:gridCol>
              </a:tblGrid>
              <a:tr h="370840">
                <a:tc>
                  <a:txBody>
                    <a:bodyPr/>
                    <a:lstStyle/>
                    <a:p>
                      <a:r>
                        <a:rPr lang="en-US"/>
                        <a:t>CustomerID</a:t>
                      </a:r>
                    </a:p>
                  </a:txBody>
                  <a:tcPr/>
                </a:tc>
                <a:tc>
                  <a:txBody>
                    <a:bodyPr/>
                    <a:lstStyle/>
                    <a:p>
                      <a:r>
                        <a:rPr lang="en-US"/>
                        <a:t>CustomerName</a:t>
                      </a:r>
                    </a:p>
                  </a:txBody>
                  <a:tcPr/>
                </a:tc>
                <a:tc>
                  <a:txBody>
                    <a:bodyPr/>
                    <a:lstStyle/>
                    <a:p>
                      <a:r>
                        <a:rPr lang="en-US"/>
                        <a:t>Status</a:t>
                      </a:r>
                    </a:p>
                  </a:txBody>
                  <a:tcPr/>
                </a:tc>
                <a:extLst>
                  <a:ext uri="{0D108BD9-81ED-4DB2-BD59-A6C34878D82A}">
                    <a16:rowId xmlns:a16="http://schemas.microsoft.com/office/drawing/2014/main" val="4088159482"/>
                  </a:ext>
                </a:extLst>
              </a:tr>
              <a:tr h="370840">
                <a:tc>
                  <a:txBody>
                    <a:bodyPr/>
                    <a:lstStyle/>
                    <a:p>
                      <a:pPr algn="r"/>
                      <a:r>
                        <a:rPr lang="en-US"/>
                        <a:t>1</a:t>
                      </a:r>
                    </a:p>
                  </a:txBody>
                  <a:tcPr/>
                </a:tc>
                <a:tc>
                  <a:txBody>
                    <a:bodyPr/>
                    <a:lstStyle/>
                    <a:p>
                      <a:r>
                        <a:rPr lang="en-US"/>
                        <a:t>Instagram</a:t>
                      </a:r>
                    </a:p>
                  </a:txBody>
                  <a:tcPr/>
                </a:tc>
                <a:tc>
                  <a:txBody>
                    <a:bodyPr/>
                    <a:lstStyle/>
                    <a:p>
                      <a:r>
                        <a:rPr lang="en-US"/>
                        <a:t>Active</a:t>
                      </a:r>
                    </a:p>
                  </a:txBody>
                  <a:tcPr/>
                </a:tc>
                <a:extLst>
                  <a:ext uri="{0D108BD9-81ED-4DB2-BD59-A6C34878D82A}">
                    <a16:rowId xmlns:a16="http://schemas.microsoft.com/office/drawing/2014/main" val="3581120022"/>
                  </a:ext>
                </a:extLst>
              </a:tr>
              <a:tr h="370840">
                <a:tc>
                  <a:txBody>
                    <a:bodyPr/>
                    <a:lstStyle/>
                    <a:p>
                      <a:pPr algn="r"/>
                      <a:r>
                        <a:rPr lang="en-US"/>
                        <a:t>2</a:t>
                      </a:r>
                    </a:p>
                  </a:txBody>
                  <a:tcPr/>
                </a:tc>
                <a:tc>
                  <a:txBody>
                    <a:bodyPr/>
                    <a:lstStyle/>
                    <a:p>
                      <a:r>
                        <a:rPr lang="en-US"/>
                        <a:t>Facebook</a:t>
                      </a:r>
                    </a:p>
                  </a:txBody>
                  <a:tcPr/>
                </a:tc>
                <a:tc>
                  <a:txBody>
                    <a:bodyPr/>
                    <a:lstStyle/>
                    <a:p>
                      <a:r>
                        <a:rPr lang="en-US"/>
                        <a:t>Active</a:t>
                      </a:r>
                    </a:p>
                  </a:txBody>
                  <a:tcPr/>
                </a:tc>
                <a:extLst>
                  <a:ext uri="{0D108BD9-81ED-4DB2-BD59-A6C34878D82A}">
                    <a16:rowId xmlns:a16="http://schemas.microsoft.com/office/drawing/2014/main" val="4110346178"/>
                  </a:ext>
                </a:extLst>
              </a:tr>
              <a:tr h="370840">
                <a:tc>
                  <a:txBody>
                    <a:bodyPr/>
                    <a:lstStyle/>
                    <a:p>
                      <a:pPr algn="r"/>
                      <a:r>
                        <a:rPr lang="en-US"/>
                        <a:t>3</a:t>
                      </a:r>
                    </a:p>
                  </a:txBody>
                  <a:tcPr/>
                </a:tc>
                <a:tc>
                  <a:txBody>
                    <a:bodyPr/>
                    <a:lstStyle/>
                    <a:p>
                      <a:r>
                        <a:rPr lang="en-US"/>
                        <a:t>Myspace</a:t>
                      </a:r>
                    </a:p>
                  </a:txBody>
                  <a:tcPr/>
                </a:tc>
                <a:tc>
                  <a:txBody>
                    <a:bodyPr/>
                    <a:lstStyle/>
                    <a:p>
                      <a:r>
                        <a:rPr lang="en-US"/>
                        <a:t>Inactive</a:t>
                      </a:r>
                    </a:p>
                  </a:txBody>
                  <a:tcPr/>
                </a:tc>
                <a:extLst>
                  <a:ext uri="{0D108BD9-81ED-4DB2-BD59-A6C34878D82A}">
                    <a16:rowId xmlns:a16="http://schemas.microsoft.com/office/drawing/2014/main" val="1077161181"/>
                  </a:ext>
                </a:extLst>
              </a:tr>
            </a:tbl>
          </a:graphicData>
        </a:graphic>
      </p:graphicFrame>
      <p:cxnSp>
        <p:nvCxnSpPr>
          <p:cNvPr id="6" name="Straight Arrow Connector 5">
            <a:extLst>
              <a:ext uri="{FF2B5EF4-FFF2-40B4-BE49-F238E27FC236}">
                <a16:creationId xmlns:a16="http://schemas.microsoft.com/office/drawing/2014/main" id="{D717B3B1-25BE-40D8-A1C4-13115B6D063C}"/>
              </a:ext>
            </a:extLst>
          </p:cNvPr>
          <p:cNvCxnSpPr>
            <a:cxnSpLocks/>
          </p:cNvCxnSpPr>
          <p:nvPr/>
        </p:nvCxnSpPr>
        <p:spPr>
          <a:xfrm>
            <a:off x="3550920" y="2125980"/>
            <a:ext cx="0" cy="4267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E0CEEAD3-0F28-470A-B755-C4B583A27B38}"/>
              </a:ext>
            </a:extLst>
          </p:cNvPr>
          <p:cNvSpPr txBox="1"/>
          <p:nvPr/>
        </p:nvSpPr>
        <p:spPr>
          <a:xfrm>
            <a:off x="2849880" y="1690688"/>
            <a:ext cx="1303883" cy="369332"/>
          </a:xfrm>
          <a:prstGeom prst="rect">
            <a:avLst/>
          </a:prstGeom>
          <a:noFill/>
        </p:spPr>
        <p:txBody>
          <a:bodyPr wrap="none" rtlCol="0">
            <a:spAutoFit/>
          </a:bodyPr>
          <a:lstStyle/>
          <a:p>
            <a:r>
              <a:rPr lang="en-US"/>
              <a:t>Primary Key</a:t>
            </a:r>
          </a:p>
        </p:txBody>
      </p:sp>
      <p:cxnSp>
        <p:nvCxnSpPr>
          <p:cNvPr id="14" name="Straight Arrow Connector 13">
            <a:extLst>
              <a:ext uri="{FF2B5EF4-FFF2-40B4-BE49-F238E27FC236}">
                <a16:creationId xmlns:a16="http://schemas.microsoft.com/office/drawing/2014/main" id="{C3E9AA8A-3641-404A-809F-126512B8D87C}"/>
              </a:ext>
            </a:extLst>
          </p:cNvPr>
          <p:cNvCxnSpPr/>
          <p:nvPr/>
        </p:nvCxnSpPr>
        <p:spPr>
          <a:xfrm>
            <a:off x="1828800" y="3208020"/>
            <a:ext cx="81534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D6AC6F4A-2E27-45B2-856E-16B6C122A365}"/>
              </a:ext>
            </a:extLst>
          </p:cNvPr>
          <p:cNvSpPr txBox="1"/>
          <p:nvPr/>
        </p:nvSpPr>
        <p:spPr>
          <a:xfrm>
            <a:off x="411556" y="2992358"/>
            <a:ext cx="1408655" cy="369332"/>
          </a:xfrm>
          <a:prstGeom prst="rect">
            <a:avLst/>
          </a:prstGeom>
          <a:noFill/>
        </p:spPr>
        <p:txBody>
          <a:bodyPr wrap="none" rtlCol="0">
            <a:spAutoFit/>
          </a:bodyPr>
          <a:lstStyle/>
          <a:p>
            <a:r>
              <a:rPr lang="en-US"/>
              <a:t>Row or Tuple</a:t>
            </a:r>
          </a:p>
        </p:txBody>
      </p:sp>
      <p:sp>
        <p:nvSpPr>
          <p:cNvPr id="16" name="Rectangle 15">
            <a:extLst>
              <a:ext uri="{FF2B5EF4-FFF2-40B4-BE49-F238E27FC236}">
                <a16:creationId xmlns:a16="http://schemas.microsoft.com/office/drawing/2014/main" id="{EA4900B6-C638-4508-8404-C729CBECA75E}"/>
              </a:ext>
            </a:extLst>
          </p:cNvPr>
          <p:cNvSpPr/>
          <p:nvPr/>
        </p:nvSpPr>
        <p:spPr>
          <a:xfrm>
            <a:off x="2758440" y="3023354"/>
            <a:ext cx="6675119" cy="4056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Arrow Connector 19">
            <a:extLst>
              <a:ext uri="{FF2B5EF4-FFF2-40B4-BE49-F238E27FC236}">
                <a16:creationId xmlns:a16="http://schemas.microsoft.com/office/drawing/2014/main" id="{71211C72-C73C-4833-B8B7-E79B76C13559}"/>
              </a:ext>
            </a:extLst>
          </p:cNvPr>
          <p:cNvCxnSpPr/>
          <p:nvPr/>
        </p:nvCxnSpPr>
        <p:spPr>
          <a:xfrm flipV="1">
            <a:off x="7543800" y="4320540"/>
            <a:ext cx="0" cy="7010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DC2FC5F7-978D-440C-A6A8-62BBBF6A60A5}"/>
              </a:ext>
            </a:extLst>
          </p:cNvPr>
          <p:cNvSpPr txBox="1"/>
          <p:nvPr/>
        </p:nvSpPr>
        <p:spPr>
          <a:xfrm>
            <a:off x="6512299" y="5126394"/>
            <a:ext cx="2063001" cy="369332"/>
          </a:xfrm>
          <a:prstGeom prst="rect">
            <a:avLst/>
          </a:prstGeom>
          <a:noFill/>
        </p:spPr>
        <p:txBody>
          <a:bodyPr wrap="none" rtlCol="0">
            <a:spAutoFit/>
          </a:bodyPr>
          <a:lstStyle/>
          <a:p>
            <a:r>
              <a:rPr lang="en-US"/>
              <a:t>Column or Attribute</a:t>
            </a:r>
          </a:p>
        </p:txBody>
      </p:sp>
      <p:sp>
        <p:nvSpPr>
          <p:cNvPr id="22" name="Rectangle 21">
            <a:extLst>
              <a:ext uri="{FF2B5EF4-FFF2-40B4-BE49-F238E27FC236}">
                <a16:creationId xmlns:a16="http://schemas.microsoft.com/office/drawing/2014/main" id="{FB968447-6419-4121-B480-25FF694F39B6}"/>
              </a:ext>
            </a:extLst>
          </p:cNvPr>
          <p:cNvSpPr/>
          <p:nvPr/>
        </p:nvSpPr>
        <p:spPr>
          <a:xfrm>
            <a:off x="6446520" y="2552700"/>
            <a:ext cx="2987039" cy="16179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CE868C43-EA0E-407F-B545-383939402770}"/>
              </a:ext>
            </a:extLst>
          </p:cNvPr>
          <p:cNvSpPr txBox="1"/>
          <p:nvPr/>
        </p:nvSpPr>
        <p:spPr>
          <a:xfrm>
            <a:off x="1828800" y="4664729"/>
            <a:ext cx="3192779" cy="923330"/>
          </a:xfrm>
          <a:prstGeom prst="rect">
            <a:avLst/>
          </a:prstGeom>
          <a:noFill/>
        </p:spPr>
        <p:txBody>
          <a:bodyPr wrap="square" rtlCol="0">
            <a:spAutoFit/>
          </a:bodyPr>
          <a:lstStyle/>
          <a:p>
            <a:r>
              <a:rPr lang="en-US"/>
              <a:t>Rows are cardinality</a:t>
            </a:r>
          </a:p>
          <a:p>
            <a:r>
              <a:rPr lang="en-US"/>
              <a:t>Columns are degree</a:t>
            </a:r>
          </a:p>
          <a:p>
            <a:r>
              <a:rPr lang="en-US"/>
              <a:t>Table called a Relation</a:t>
            </a:r>
          </a:p>
        </p:txBody>
      </p:sp>
      <p:sp>
        <p:nvSpPr>
          <p:cNvPr id="18" name="Footer Placeholder 5">
            <a:extLst>
              <a:ext uri="{FF2B5EF4-FFF2-40B4-BE49-F238E27FC236}">
                <a16:creationId xmlns:a16="http://schemas.microsoft.com/office/drawing/2014/main" id="{92014BFE-8DEB-4288-9813-9E09023D1F51}"/>
              </a:ext>
            </a:extLst>
          </p:cNvPr>
          <p:cNvSpPr>
            <a:spLocks noGrp="1"/>
          </p:cNvSpPr>
          <p:nvPr>
            <p:ph type="ftr" sz="quarter" idx="11"/>
          </p:nvPr>
        </p:nvSpPr>
        <p:spPr>
          <a:xfrm>
            <a:off x="435868" y="6492875"/>
            <a:ext cx="11197991" cy="365125"/>
          </a:xfrm>
        </p:spPr>
        <p:txBody>
          <a:bodyPr/>
          <a:lstStyle/>
          <a:p>
            <a:pPr algn="r"/>
            <a:r>
              <a:rPr lang="en-US" dirty="0"/>
              <a:t>Vanessa Casillas (Graduate Fellow at QCL)</a:t>
            </a:r>
          </a:p>
        </p:txBody>
      </p:sp>
    </p:spTree>
    <p:extLst>
      <p:ext uri="{BB962C8B-B14F-4D97-AF65-F5344CB8AC3E}">
        <p14:creationId xmlns:p14="http://schemas.microsoft.com/office/powerpoint/2010/main" val="15297667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DFAC9-2719-420F-B8C2-2C9EC81F96FE}"/>
              </a:ext>
            </a:extLst>
          </p:cNvPr>
          <p:cNvSpPr>
            <a:spLocks noGrp="1"/>
          </p:cNvSpPr>
          <p:nvPr>
            <p:ph type="title"/>
          </p:nvPr>
        </p:nvSpPr>
        <p:spPr/>
        <p:txBody>
          <a:bodyPr/>
          <a:lstStyle/>
          <a:p>
            <a:r>
              <a:rPr lang="en-US"/>
              <a:t>Schema Example</a:t>
            </a:r>
            <a:endParaRPr lang="en-US" dirty="0"/>
          </a:p>
        </p:txBody>
      </p:sp>
      <p:pic>
        <p:nvPicPr>
          <p:cNvPr id="5" name="Content Placeholder 4">
            <a:extLst>
              <a:ext uri="{FF2B5EF4-FFF2-40B4-BE49-F238E27FC236}">
                <a16:creationId xmlns:a16="http://schemas.microsoft.com/office/drawing/2014/main" id="{EC0AA74D-3800-4DF6-84D9-15BD603A5F53}"/>
              </a:ext>
            </a:extLst>
          </p:cNvPr>
          <p:cNvPicPr>
            <a:picLocks noGrp="1" noChangeAspect="1"/>
          </p:cNvPicPr>
          <p:nvPr>
            <p:ph idx="1"/>
          </p:nvPr>
        </p:nvPicPr>
        <p:blipFill>
          <a:blip r:embed="rId2"/>
          <a:stretch>
            <a:fillRect/>
          </a:stretch>
        </p:blipFill>
        <p:spPr>
          <a:xfrm>
            <a:off x="2537361" y="1448312"/>
            <a:ext cx="5830416" cy="4560487"/>
          </a:xfrm>
        </p:spPr>
      </p:pic>
      <p:sp>
        <p:nvSpPr>
          <p:cNvPr id="34" name="TextBox 33">
            <a:extLst>
              <a:ext uri="{FF2B5EF4-FFF2-40B4-BE49-F238E27FC236}">
                <a16:creationId xmlns:a16="http://schemas.microsoft.com/office/drawing/2014/main" id="{C3F73C83-D357-496C-BB28-77B77ADCE124}"/>
              </a:ext>
            </a:extLst>
          </p:cNvPr>
          <p:cNvSpPr txBox="1"/>
          <p:nvPr/>
        </p:nvSpPr>
        <p:spPr>
          <a:xfrm>
            <a:off x="5395139" y="6108508"/>
            <a:ext cx="3047527" cy="230832"/>
          </a:xfrm>
          <a:prstGeom prst="rect">
            <a:avLst/>
          </a:prstGeom>
          <a:noFill/>
        </p:spPr>
        <p:txBody>
          <a:bodyPr wrap="square">
            <a:spAutoFit/>
          </a:bodyPr>
          <a:lstStyle/>
          <a:p>
            <a:r>
              <a:rPr lang="en-US" sz="900" dirty="0"/>
              <a:t>https://database.guide/what-is-a-database-schema/</a:t>
            </a:r>
          </a:p>
        </p:txBody>
      </p:sp>
      <p:sp>
        <p:nvSpPr>
          <p:cNvPr id="10" name="Footer Placeholder 5">
            <a:extLst>
              <a:ext uri="{FF2B5EF4-FFF2-40B4-BE49-F238E27FC236}">
                <a16:creationId xmlns:a16="http://schemas.microsoft.com/office/drawing/2014/main" id="{5D5CB85B-FA55-4D65-9628-96BA99006FF6}"/>
              </a:ext>
            </a:extLst>
          </p:cNvPr>
          <p:cNvSpPr>
            <a:spLocks noGrp="1"/>
          </p:cNvSpPr>
          <p:nvPr>
            <p:ph type="ftr" sz="quarter" idx="11"/>
          </p:nvPr>
        </p:nvSpPr>
        <p:spPr>
          <a:xfrm>
            <a:off x="435868" y="6492875"/>
            <a:ext cx="11197991" cy="365125"/>
          </a:xfrm>
        </p:spPr>
        <p:txBody>
          <a:bodyPr/>
          <a:lstStyle/>
          <a:p>
            <a:pPr algn="r"/>
            <a:r>
              <a:rPr lang="en-US" dirty="0"/>
              <a:t>Vanessa Casillas (Graduate Fellow at QCL)</a:t>
            </a:r>
          </a:p>
        </p:txBody>
      </p:sp>
    </p:spTree>
    <p:extLst>
      <p:ext uri="{BB962C8B-B14F-4D97-AF65-F5344CB8AC3E}">
        <p14:creationId xmlns:p14="http://schemas.microsoft.com/office/powerpoint/2010/main" val="4039168906"/>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749</TotalTime>
  <Words>3441</Words>
  <Application>Microsoft Office PowerPoint</Application>
  <PresentationFormat>Widescreen</PresentationFormat>
  <Paragraphs>508</Paragraphs>
  <Slides>62</Slides>
  <Notes>13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62</vt:i4>
      </vt:variant>
    </vt:vector>
  </HeadingPairs>
  <TitlesOfParts>
    <vt:vector size="71" baseType="lpstr">
      <vt:lpstr>Arial</vt:lpstr>
      <vt:lpstr>Calibri</vt:lpstr>
      <vt:lpstr>Century Gothic</vt:lpstr>
      <vt:lpstr>Consolas</vt:lpstr>
      <vt:lpstr>Trebuchet MS</vt:lpstr>
      <vt:lpstr>Verdana</vt:lpstr>
      <vt:lpstr>Wingdings</vt:lpstr>
      <vt:lpstr>Wingdings 3</vt:lpstr>
      <vt:lpstr>Facet</vt:lpstr>
      <vt:lpstr>SQL (Basic)</vt:lpstr>
      <vt:lpstr>Before we start</vt:lpstr>
      <vt:lpstr>Agenda</vt:lpstr>
      <vt:lpstr>If you want to…</vt:lpstr>
      <vt:lpstr>SQL Overview</vt:lpstr>
      <vt:lpstr>Relational Databases</vt:lpstr>
      <vt:lpstr>Relational DBMS</vt:lpstr>
      <vt:lpstr>The Relational Model </vt:lpstr>
      <vt:lpstr>Schema Example</vt:lpstr>
      <vt:lpstr>Vocabulary</vt:lpstr>
      <vt:lpstr>Basic SQL Statements</vt:lpstr>
      <vt:lpstr>PowerPoint Presentation</vt:lpstr>
      <vt:lpstr>Relational SQL Databases</vt:lpstr>
      <vt:lpstr>Interface </vt:lpstr>
      <vt:lpstr>Today’s Goals</vt:lpstr>
      <vt:lpstr>Today’s Data</vt:lpstr>
      <vt:lpstr>Basic SQL Commands Hands-on </vt:lpstr>
      <vt:lpstr>Hands-on Agenda</vt:lpstr>
      <vt:lpstr>Import CSV</vt:lpstr>
      <vt:lpstr>Import CSV (cont.)</vt:lpstr>
      <vt:lpstr>Import CSV (cont.)</vt:lpstr>
      <vt:lpstr>Import CSV (cont.)</vt:lpstr>
      <vt:lpstr>Successful Import of CSV</vt:lpstr>
      <vt:lpstr>Writing Query  </vt:lpstr>
      <vt:lpstr>Select </vt:lpstr>
      <vt:lpstr>Detailed view</vt:lpstr>
      <vt:lpstr>Select </vt:lpstr>
      <vt:lpstr>Detailed view</vt:lpstr>
      <vt:lpstr>PowerPoint Presentation</vt:lpstr>
      <vt:lpstr>Activity #1 – Select</vt:lpstr>
      <vt:lpstr>Where Clause</vt:lpstr>
      <vt:lpstr>Detailed view</vt:lpstr>
      <vt:lpstr>PowerPoint Presentation</vt:lpstr>
      <vt:lpstr>Order by</vt:lpstr>
      <vt:lpstr>Detailed view</vt:lpstr>
      <vt:lpstr>PowerPoint Presentation</vt:lpstr>
      <vt:lpstr>Activity #2 –  Where Clause  and Order by</vt:lpstr>
      <vt:lpstr>Group By</vt:lpstr>
      <vt:lpstr>Detailed view</vt:lpstr>
      <vt:lpstr>PowerPoint Presentation</vt:lpstr>
      <vt:lpstr>Create Table</vt:lpstr>
      <vt:lpstr>Detailed view</vt:lpstr>
      <vt:lpstr>PowerPoint Presentation</vt:lpstr>
      <vt:lpstr>Refresh</vt:lpstr>
      <vt:lpstr>Insert and Detail View</vt:lpstr>
      <vt:lpstr>PowerPoint Presentation</vt:lpstr>
      <vt:lpstr>Insert data (alternative)</vt:lpstr>
      <vt:lpstr>Insert data (cont.)</vt:lpstr>
      <vt:lpstr>Activity #3 –  Create Table  and Insert Data</vt:lpstr>
      <vt:lpstr>PowerPoint Presentation</vt:lpstr>
      <vt:lpstr>Inner Join</vt:lpstr>
      <vt:lpstr>Detail View</vt:lpstr>
      <vt:lpstr>PowerPoint Presentation</vt:lpstr>
      <vt:lpstr>Alias</vt:lpstr>
      <vt:lpstr>Detail View</vt:lpstr>
      <vt:lpstr>PowerPoint Presentation</vt:lpstr>
      <vt:lpstr>Activity #4 –  Inner Join with Alias</vt:lpstr>
      <vt:lpstr>Writing Query  </vt:lpstr>
      <vt:lpstr>Operation Order</vt:lpstr>
      <vt:lpstr>Save</vt:lpstr>
      <vt:lpstr>Resources</vt:lpstr>
      <vt:lpstr>Contact info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SQL (Basic)</dc:title>
  <dc:creator>Vanessa Casillas</dc:creator>
  <cp:lastModifiedBy>Vanessa Casillas</cp:lastModifiedBy>
  <cp:revision>16</cp:revision>
  <dcterms:created xsi:type="dcterms:W3CDTF">2021-10-04T00:33:40Z</dcterms:created>
  <dcterms:modified xsi:type="dcterms:W3CDTF">2021-11-16T18:32:25Z</dcterms:modified>
</cp:coreProperties>
</file>